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</p:sldIdLst>
  <p:sldSz cy="5143500" cx="9144000"/>
  <p:notesSz cx="6858000" cy="9144000"/>
  <p:embeddedFontLst>
    <p:embeddedFont>
      <p:font typeface="Raleway"/>
      <p:regular r:id="rId60"/>
      <p:bold r:id="rId61"/>
      <p:italic r:id="rId62"/>
      <p:boldItalic r:id="rId63"/>
    </p:embeddedFont>
    <p:embeddedFont>
      <p:font typeface="Lato"/>
      <p:regular r:id="rId64"/>
      <p:bold r:id="rId65"/>
      <p:italic r:id="rId66"/>
      <p:boldItalic r:id="rId6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68" roundtripDataSignature="AMtx7miECcxyvZKGb+MKE/5Mmjh+wHgB/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532526CE-94C1-4BD4-AD4C-E0A4F1D9C551}">
  <a:tblStyle styleId="{532526CE-94C1-4BD4-AD4C-E0A4F1D9C551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font" Target="fonts/Raleway-italic.fntdata"/><Relationship Id="rId61" Type="http://schemas.openxmlformats.org/officeDocument/2006/relationships/font" Target="fonts/Raleway-bold.fntdata"/><Relationship Id="rId20" Type="http://schemas.openxmlformats.org/officeDocument/2006/relationships/slide" Target="slides/slide14.xml"/><Relationship Id="rId64" Type="http://schemas.openxmlformats.org/officeDocument/2006/relationships/font" Target="fonts/Lato-regular.fntdata"/><Relationship Id="rId63" Type="http://schemas.openxmlformats.org/officeDocument/2006/relationships/font" Target="fonts/Raleway-boldItalic.fntdata"/><Relationship Id="rId22" Type="http://schemas.openxmlformats.org/officeDocument/2006/relationships/slide" Target="slides/slide16.xml"/><Relationship Id="rId66" Type="http://schemas.openxmlformats.org/officeDocument/2006/relationships/font" Target="fonts/Lato-italic.fntdata"/><Relationship Id="rId21" Type="http://schemas.openxmlformats.org/officeDocument/2006/relationships/slide" Target="slides/slide15.xml"/><Relationship Id="rId65" Type="http://schemas.openxmlformats.org/officeDocument/2006/relationships/font" Target="fonts/Lato-bold.fntdata"/><Relationship Id="rId24" Type="http://schemas.openxmlformats.org/officeDocument/2006/relationships/slide" Target="slides/slide18.xml"/><Relationship Id="rId68" Type="http://customschemas.google.com/relationships/presentationmetadata" Target="metadata"/><Relationship Id="rId23" Type="http://schemas.openxmlformats.org/officeDocument/2006/relationships/slide" Target="slides/slide17.xml"/><Relationship Id="rId67" Type="http://schemas.openxmlformats.org/officeDocument/2006/relationships/font" Target="fonts/Lato-boldItalic.fntdata"/><Relationship Id="rId60" Type="http://schemas.openxmlformats.org/officeDocument/2006/relationships/font" Target="fonts/Raleway-regular.fntdata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4" name="Google Shape;84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19db7e6866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3" name="Google Shape;153;g119db7e6866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19db7e6866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0" name="Google Shape;160;g119db7e6866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19db7e6866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7" name="Google Shape;167;g119db7e6866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19db7e6866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4" name="Google Shape;174;g119db7e6866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19db7e6866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1" name="Google Shape;181;g119db7e6866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19db7e6866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7" name="Google Shape;187;g119db7e6866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119db7e6866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4" name="Google Shape;194;g119db7e6866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19db7e6866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1" name="Google Shape;201;g119db7e6866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19db7e6866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8" name="Google Shape;208;g119db7e6866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19db7e6866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5" name="Google Shape;215;g119db7e6866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1" name="Google Shape;91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19db7e6866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2" name="Google Shape;222;g119db7e6866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9db7e6866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9" name="Google Shape;229;g119db7e6866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19db7e6866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6" name="Google Shape;236;g119db7e6866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3" name="Google Shape;243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19db7e6866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0" name="Google Shape;250;g119db7e6866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19db7e6866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7" name="Google Shape;257;g119db7e6866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119db7e6866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4" name="Google Shape;264;g119db7e6866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119db7e6866_0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1" name="Google Shape;271;g119db7e6866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119db7e6866_0_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8" name="Google Shape;278;g119db7e6866_0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119db7e6866_0_1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6" name="Google Shape;286;g119db7e6866_0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19db7e6866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8" name="Google Shape;98;g119db7e6866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119db7e6866_0_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3" name="Google Shape;293;g119db7e6866_0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119db7e6866_0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1" name="Google Shape;301;g119db7e6866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119db7e6866_0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9" name="Google Shape;309;g119db7e6866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119db7e6866_0_2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8" name="Google Shape;318;g119db7e6866_0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119db7e6866_0_2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5" name="Google Shape;325;g119db7e6866_0_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19db7e6866_0_2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2" name="Google Shape;332;g119db7e6866_0_2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119db7e6866_0_2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9" name="Google Shape;339;g119db7e6866_0_2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119db7e6866_0_2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7" name="Google Shape;347;g119db7e6866_0_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119db7e6866_0_2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5" name="Google Shape;355;g119db7e6866_0_2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119db7e6866_0_2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3" name="Google Shape;363;g119db7e6866_0_2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19db7e6866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5" name="Google Shape;105;g119db7e6866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119db7e6866_0_2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0" name="Google Shape;370;g119db7e6866_0_2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119db7e6866_0_2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7" name="Google Shape;377;g119db7e6866_0_2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119db7e6866_0_3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4" name="Google Shape;384;g119db7e6866_0_3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19db7e6866_0_3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2" name="Google Shape;392;g119db7e6866_0_3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119db7e6866_0_3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9" name="Google Shape;399;g119db7e6866_0_3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119db7e6866_0_3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6" name="Google Shape;406;g119db7e6866_0_3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119db7e6866_0_3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3" name="Google Shape;413;g119db7e6866_0_3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119db7e6866_0_3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0" name="Google Shape;420;g119db7e6866_0_3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119db7e6866_0_3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7" name="Google Shape;427;g119db7e6866_0_3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119db7e6866_0_3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4" name="Google Shape;434;g119db7e6866_0_3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19db7e6866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2" name="Google Shape;112;g119db7e6866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119db7e6866_0_3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2" name="Google Shape;442;g119db7e6866_0_3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119db7e6866_0_3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0" name="Google Shape;450;g119db7e6866_0_3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19db7e6866_0_3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8" name="Google Shape;458;g119db7e6866_0_3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11d7d4648b5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5" name="Google Shape;465;g11d7d4648b5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19db7e6866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0" name="Google Shape;120;g119db7e6866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19db7e6866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7" name="Google Shape;127;g119db7e6866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19db7e6866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5" name="Google Shape;135;g119db7e6866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19db7e6866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4" name="Google Shape;144;g119db7e6866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0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" name="Google Shape;11;p40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4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3;p4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" name="Google Shape;14;p40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40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4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49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4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p4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7" name="Google Shape;77;p49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49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4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5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1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" name="Google Shape;19;p41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0" name="Google Shape;20;p4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;p4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" name="Google Shape;22;p4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3" name="Google Shape;23;p4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4" name="Google Shape;24;p4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oogle Shape;26;p4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7" name="Google Shape;27;p4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8;p4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" name="Google Shape;29;p42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" name="Google Shape;30;p4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3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3" name="Google Shape;33;p4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4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35;p4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" name="Google Shape;36;p43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43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43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4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4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2" name="Google Shape;42;p4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4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44;p4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" name="Google Shape;45;p44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4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4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9" name="Google Shape;49;p4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4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51;p4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2" name="Google Shape;52;p45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45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4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46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4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;p4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9" name="Google Shape;59;p46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4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7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3" name="Google Shape;63;p4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4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65;p4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6" name="Google Shape;66;p47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47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47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4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48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4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b="0" i="0" sz="13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3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mailto:stefan.popescu@fmi.unibuc.ro" TargetMode="External"/><Relationship Id="rId4" Type="http://schemas.openxmlformats.org/officeDocument/2006/relationships/image" Target="../media/image4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.png"/><Relationship Id="rId4" Type="http://schemas.openxmlformats.org/officeDocument/2006/relationships/image" Target="../media/image1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.png"/><Relationship Id="rId4" Type="http://schemas.openxmlformats.org/officeDocument/2006/relationships/image" Target="../media/image1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.png"/><Relationship Id="rId4" Type="http://schemas.openxmlformats.org/officeDocument/2006/relationships/image" Target="../media/image1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.png"/><Relationship Id="rId4" Type="http://schemas.openxmlformats.org/officeDocument/2006/relationships/image" Target="../media/image18.png"/><Relationship Id="rId5" Type="http://schemas.openxmlformats.org/officeDocument/2006/relationships/image" Target="../media/image1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7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5.jp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5.jpg"/><Relationship Id="rId4" Type="http://schemas.openxmlformats.org/officeDocument/2006/relationships/image" Target="../media/image13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5.jpg"/><Relationship Id="rId4" Type="http://schemas.openxmlformats.org/officeDocument/2006/relationships/image" Target="../media/image16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5.jpg"/><Relationship Id="rId4" Type="http://schemas.openxmlformats.org/officeDocument/2006/relationships/image" Target="../media/image16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5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5.jp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2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2.png"/><Relationship Id="rId4" Type="http://schemas.openxmlformats.org/officeDocument/2006/relationships/image" Target="../media/image20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2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2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2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2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22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22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25.jpg"/><Relationship Id="rId4" Type="http://schemas.openxmlformats.org/officeDocument/2006/relationships/image" Target="../media/image2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8.png"/><Relationship Id="rId5" Type="http://schemas.openxmlformats.org/officeDocument/2006/relationships/image" Target="../media/image3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25.jpg"/><Relationship Id="rId4" Type="http://schemas.openxmlformats.org/officeDocument/2006/relationships/image" Target="../media/image26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25.jpg"/><Relationship Id="rId4" Type="http://schemas.openxmlformats.org/officeDocument/2006/relationships/image" Target="../media/image26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hyperlink" Target="https://unibucro0.sharepoint.com/:p:/s/AlgoritmiAvansati2023/EQ8-fPBNf6lDv1IZfc9ZHXQBt6FDDvXQhzjoZva2gOHVLA?e=9HSAn9" TargetMode="External"/><Relationship Id="rId4" Type="http://schemas.openxmlformats.org/officeDocument/2006/relationships/image" Target="../media/image29.png"/><Relationship Id="rId5" Type="http://schemas.openxmlformats.org/officeDocument/2006/relationships/image" Target="../media/image30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2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"/>
          <p:cNvSpPr txBox="1"/>
          <p:nvPr>
            <p:ph type="ctrTitle"/>
          </p:nvPr>
        </p:nvSpPr>
        <p:spPr>
          <a:xfrm>
            <a:off x="1582375" y="763200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29066"/>
              <a:buNone/>
            </a:pPr>
            <a:r>
              <a:rPr lang="ro"/>
              <a:t>Algoritmi Avansați 2023</a:t>
            </a:r>
            <a:br>
              <a:rPr lang="ro"/>
            </a:br>
            <a:r>
              <a:rPr lang="ro"/>
              <a:t>c-11</a:t>
            </a:r>
            <a:br>
              <a:rPr lang="ro"/>
            </a:br>
            <a:r>
              <a:rPr lang="ro" sz="3300"/>
              <a:t>Genetic Algorithms</a:t>
            </a:r>
            <a:endParaRPr sz="3300"/>
          </a:p>
        </p:txBody>
      </p:sp>
      <p:sp>
        <p:nvSpPr>
          <p:cNvPr id="87" name="Google Shape;87;p1"/>
          <p:cNvSpPr txBox="1"/>
          <p:nvPr>
            <p:ph idx="1" type="subTitle"/>
          </p:nvPr>
        </p:nvSpPr>
        <p:spPr>
          <a:xfrm>
            <a:off x="729625" y="3401500"/>
            <a:ext cx="7688100" cy="15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7647"/>
              <a:buNone/>
            </a:pPr>
            <a:r>
              <a:rPr b="1" lang="ro"/>
              <a:t>Lect. Dr. Ștefan Popescu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7647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7647"/>
              <a:buNone/>
            </a:pPr>
            <a:r>
              <a:rPr b="1" lang="ro"/>
              <a:t>Email: </a:t>
            </a:r>
            <a:r>
              <a:rPr b="1" lang="ro" u="sng">
                <a:solidFill>
                  <a:schemeClr val="hlink"/>
                </a:solidFill>
                <a:hlinkClick r:id="rId3"/>
              </a:rPr>
              <a:t>stefan.popescu@fmi.unibuc.ro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7647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764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7647"/>
              <a:buNone/>
            </a:pPr>
            <a:r>
              <a:rPr lang="ro"/>
              <a:t>Grup Teams:</a:t>
            </a:r>
            <a:br>
              <a:rPr lang="ro"/>
            </a:b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7647"/>
              <a:buNone/>
            </a:pPr>
            <a:r>
              <a:t/>
            </a:r>
            <a:endParaRPr/>
          </a:p>
        </p:txBody>
      </p:sp>
      <p:pic>
        <p:nvPicPr>
          <p:cNvPr id="88" name="Google Shape;88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81000" y="3358800"/>
            <a:ext cx="5485325" cy="178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19db7e6866_0_4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Algoritmi Genetici: Noțiuni</a:t>
            </a:r>
            <a:endParaRPr/>
          </a:p>
        </p:txBody>
      </p:sp>
      <p:pic>
        <p:nvPicPr>
          <p:cNvPr id="156" name="Google Shape;156;g119db7e6866_0_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77124" y="553075"/>
            <a:ext cx="1766876" cy="2206631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g119db7e6866_0_49"/>
          <p:cNvSpPr txBox="1"/>
          <p:nvPr/>
        </p:nvSpPr>
        <p:spPr>
          <a:xfrm>
            <a:off x="801350" y="1929850"/>
            <a:ext cx="63828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Generație </a:t>
            </a:r>
            <a:r>
              <a:rPr b="0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=  etapă în evoluția populației</a:t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br>
              <a:rPr b="0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</a:b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119db7e6866_0_5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Algoritmi Genetici: Noțiuni</a:t>
            </a:r>
            <a:endParaRPr/>
          </a:p>
        </p:txBody>
      </p:sp>
      <p:pic>
        <p:nvPicPr>
          <p:cNvPr id="163" name="Google Shape;163;g119db7e6866_0_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77124" y="553075"/>
            <a:ext cx="1766876" cy="2206631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g119db7e6866_0_58"/>
          <p:cNvSpPr txBox="1"/>
          <p:nvPr/>
        </p:nvSpPr>
        <p:spPr>
          <a:xfrm>
            <a:off x="801350" y="1929850"/>
            <a:ext cx="63828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Generație </a:t>
            </a:r>
            <a:r>
              <a:rPr b="0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=  etapă în evoluția populației</a:t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Selecție </a:t>
            </a:r>
            <a:r>
              <a:rPr b="0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= proces prin care sunt promovați indivizii cu grad ridicat de adaptare la mediu</a:t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br>
              <a:rPr b="0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</a:b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19db7e6866_0_7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Algoritmi Genetici: Noțiuni</a:t>
            </a:r>
            <a:endParaRPr/>
          </a:p>
        </p:txBody>
      </p:sp>
      <p:pic>
        <p:nvPicPr>
          <p:cNvPr id="170" name="Google Shape;170;g119db7e6866_0_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77124" y="553075"/>
            <a:ext cx="1766876" cy="2206631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g119db7e6866_0_70"/>
          <p:cNvSpPr txBox="1"/>
          <p:nvPr/>
        </p:nvSpPr>
        <p:spPr>
          <a:xfrm>
            <a:off x="801350" y="1929850"/>
            <a:ext cx="63828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Generație </a:t>
            </a:r>
            <a:r>
              <a:rPr b="0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=  etapă în evoluția populației</a:t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Selecție </a:t>
            </a:r>
            <a:r>
              <a:rPr b="0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= proces prin care sunt promovați indivizii cu grad ridicat de adaptare la mediu</a:t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Operatori genetici</a:t>
            </a:r>
            <a:r>
              <a:rPr b="0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:</a:t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Char char="●"/>
            </a:pPr>
            <a:r>
              <a:rPr b="1" i="0" lang="ro" sz="1400" u="none" cap="none" strike="noStrike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încrucişare </a:t>
            </a:r>
            <a:r>
              <a:rPr b="0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(combinare, crossover) - indivizii din noua generație moştenesc caracteristicile părinților</a:t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br>
              <a:rPr b="0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</a:b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19db7e6866_0_7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Algoritmi Genetici: Noțiuni</a:t>
            </a:r>
            <a:endParaRPr/>
          </a:p>
        </p:txBody>
      </p:sp>
      <p:pic>
        <p:nvPicPr>
          <p:cNvPr id="177" name="Google Shape;177;g119db7e6866_0_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77124" y="553075"/>
            <a:ext cx="1766876" cy="2206631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g119db7e6866_0_76"/>
          <p:cNvSpPr txBox="1"/>
          <p:nvPr/>
        </p:nvSpPr>
        <p:spPr>
          <a:xfrm>
            <a:off x="801350" y="1929850"/>
            <a:ext cx="63828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Generație </a:t>
            </a:r>
            <a:r>
              <a:rPr b="0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=  etapă în evoluția populației</a:t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Selecție </a:t>
            </a:r>
            <a:r>
              <a:rPr b="0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= proces prin care sunt promovați indivizii cu grad ridicat de adaptare la mediu</a:t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Operatori genetici</a:t>
            </a:r>
            <a:r>
              <a:rPr b="0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:</a:t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Char char="●"/>
            </a:pPr>
            <a:r>
              <a:rPr b="1" i="0" lang="ro" sz="1400" u="none" cap="none" strike="noStrike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încrucişare </a:t>
            </a:r>
            <a:r>
              <a:rPr b="0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(combinare, crossover) - indivizii din noua generație moştenesc caracteristicile părinților</a:t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Char char="●"/>
            </a:pPr>
            <a:r>
              <a:rPr b="1" i="0" lang="ro" sz="1400" u="none" cap="none" strike="noStrike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mutaţie </a:t>
            </a:r>
            <a:r>
              <a:rPr b="0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– indivizii din noua generație  pot dobândi şi caracteristici noi</a:t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br>
              <a:rPr b="0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</a:b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19db7e6866_0_82"/>
          <p:cNvSpPr txBox="1"/>
          <p:nvPr>
            <p:ph type="ctrTitle"/>
          </p:nvPr>
        </p:nvSpPr>
        <p:spPr>
          <a:xfrm>
            <a:off x="646625" y="1179375"/>
            <a:ext cx="6799500" cy="12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Structura pas-cu-pas a unui Algoritm Genetic</a:t>
            </a:r>
            <a:endParaRPr/>
          </a:p>
        </p:txBody>
      </p:sp>
      <p:pic>
        <p:nvPicPr>
          <p:cNvPr id="184" name="Google Shape;184;g119db7e6866_0_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07900" y="2475071"/>
            <a:ext cx="4578199" cy="257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119db7e6866_0_9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Algoritm</a:t>
            </a:r>
            <a:endParaRPr/>
          </a:p>
        </p:txBody>
      </p:sp>
      <p:sp>
        <p:nvSpPr>
          <p:cNvPr id="190" name="Google Shape;190;g119db7e6866_0_94"/>
          <p:cNvSpPr txBox="1"/>
          <p:nvPr>
            <p:ph idx="1" type="body"/>
          </p:nvPr>
        </p:nvSpPr>
        <p:spPr>
          <a:xfrm>
            <a:off x="729450" y="1789050"/>
            <a:ext cx="7688700" cy="32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b="1" lang="ro"/>
              <a:t>t=0</a:t>
            </a:r>
            <a:endParaRPr b="1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ro"/>
              <a:t>Consideră, </a:t>
            </a:r>
            <a:r>
              <a:rPr b="1" lang="ro">
                <a:solidFill>
                  <a:schemeClr val="accent3"/>
                </a:solidFill>
              </a:rPr>
              <a:t>o populație inițială</a:t>
            </a:r>
            <a:r>
              <a:rPr b="1" lang="ro"/>
              <a:t> P(0): </a:t>
            </a:r>
            <a:r>
              <a:rPr b="1" lang="ro">
                <a:solidFill>
                  <a:schemeClr val="dk1"/>
                </a:solidFill>
              </a:rPr>
              <a:t>alegem aleator indivizi</a:t>
            </a:r>
            <a:r>
              <a:rPr b="1" lang="ro"/>
              <a:t> din intervalul D</a:t>
            </a:r>
            <a:endParaRPr b="1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</a:pPr>
            <a:r>
              <a:rPr b="1" lang="ro">
                <a:solidFill>
                  <a:schemeClr val="lt1"/>
                </a:solidFill>
              </a:rPr>
              <a:t>Cât timp nu există condiția de terminare:</a:t>
            </a:r>
            <a:endParaRPr b="1">
              <a:solidFill>
                <a:schemeClr val="lt1"/>
              </a:solidFill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○"/>
            </a:pPr>
            <a:r>
              <a:rPr b="1" lang="ro" sz="1300">
                <a:solidFill>
                  <a:schemeClr val="lt1"/>
                </a:solidFill>
              </a:rPr>
              <a:t>construim o populație nouă P(t+1) pe baza indivizilor din P(t) astfel:</a:t>
            </a:r>
            <a:endParaRPr b="1" sz="1300">
              <a:solidFill>
                <a:schemeClr val="lt1"/>
              </a:solidFill>
            </a:endParaRPr>
          </a:p>
          <a:p>
            <a:pPr indent="-3111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■"/>
            </a:pPr>
            <a:r>
              <a:rPr b="1" lang="ro" sz="1300">
                <a:solidFill>
                  <a:schemeClr val="lt1"/>
                </a:solidFill>
              </a:rPr>
              <a:t>selecție</a:t>
            </a:r>
            <a:r>
              <a:rPr lang="ro" sz="1300">
                <a:solidFill>
                  <a:schemeClr val="lt1"/>
                </a:solidFill>
              </a:rPr>
              <a:t>: generează o populație intermediară </a:t>
            </a:r>
            <a:r>
              <a:rPr b="1" lang="ro" sz="1300">
                <a:solidFill>
                  <a:schemeClr val="lt1"/>
                </a:solidFill>
              </a:rPr>
              <a:t>P</a:t>
            </a:r>
            <a:r>
              <a:rPr b="1" baseline="30000" lang="ro" sz="1300">
                <a:solidFill>
                  <a:schemeClr val="lt1"/>
                </a:solidFill>
              </a:rPr>
              <a:t>1</a:t>
            </a:r>
            <a:r>
              <a:rPr b="1" lang="ro" sz="1300">
                <a:solidFill>
                  <a:schemeClr val="lt1"/>
                </a:solidFill>
              </a:rPr>
              <a:t>(t)</a:t>
            </a:r>
            <a:r>
              <a:rPr lang="ro" sz="1300">
                <a:solidFill>
                  <a:schemeClr val="lt1"/>
                </a:solidFill>
              </a:rPr>
              <a:t> selectând indivizi din </a:t>
            </a:r>
            <a:r>
              <a:rPr b="1" lang="ro" sz="1300">
                <a:solidFill>
                  <a:schemeClr val="lt1"/>
                </a:solidFill>
              </a:rPr>
              <a:t>P(t) </a:t>
            </a:r>
            <a:r>
              <a:rPr lang="ro" sz="1300">
                <a:solidFill>
                  <a:schemeClr val="lt1"/>
                </a:solidFill>
              </a:rPr>
              <a:t>după un anumit </a:t>
            </a:r>
            <a:r>
              <a:rPr b="1" lang="ro" sz="1300">
                <a:solidFill>
                  <a:schemeClr val="lt1"/>
                </a:solidFill>
              </a:rPr>
              <a:t>criteriu de selecție</a:t>
            </a:r>
            <a:endParaRPr b="1" sz="1300">
              <a:solidFill>
                <a:schemeClr val="lt1"/>
              </a:solidFill>
            </a:endParaRPr>
          </a:p>
          <a:p>
            <a:pPr indent="-3111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■"/>
            </a:pPr>
            <a:r>
              <a:rPr lang="ro" sz="1300">
                <a:solidFill>
                  <a:schemeClr val="lt1"/>
                </a:solidFill>
              </a:rPr>
              <a:t>aplicăm </a:t>
            </a:r>
            <a:r>
              <a:rPr b="1" lang="ro" sz="1300">
                <a:solidFill>
                  <a:schemeClr val="lt1"/>
                </a:solidFill>
              </a:rPr>
              <a:t>operatorul de încrucișare</a:t>
            </a:r>
            <a:r>
              <a:rPr lang="ro" sz="1300">
                <a:solidFill>
                  <a:schemeClr val="lt1"/>
                </a:solidFill>
              </a:rPr>
              <a:t> pentru (unii) indivizi din </a:t>
            </a:r>
            <a:r>
              <a:rPr b="1" lang="ro" sz="1300">
                <a:solidFill>
                  <a:schemeClr val="lt1"/>
                </a:solidFill>
              </a:rPr>
              <a:t>P</a:t>
            </a:r>
            <a:r>
              <a:rPr b="1" baseline="30000" lang="ro" sz="1300">
                <a:solidFill>
                  <a:schemeClr val="lt1"/>
                </a:solidFill>
              </a:rPr>
              <a:t>1</a:t>
            </a:r>
            <a:r>
              <a:rPr b="1" lang="ro" sz="1300">
                <a:solidFill>
                  <a:schemeClr val="lt1"/>
                </a:solidFill>
              </a:rPr>
              <a:t>(t)</a:t>
            </a:r>
            <a:r>
              <a:rPr lang="ro" sz="1300">
                <a:solidFill>
                  <a:schemeClr val="lt1"/>
                </a:solidFill>
              </a:rPr>
              <a:t> obținând populația intermediară </a:t>
            </a:r>
            <a:r>
              <a:rPr b="1" lang="ro" sz="1300">
                <a:solidFill>
                  <a:schemeClr val="lt1"/>
                </a:solidFill>
              </a:rPr>
              <a:t>P</a:t>
            </a:r>
            <a:r>
              <a:rPr b="1" baseline="30000" lang="ro" sz="1300">
                <a:solidFill>
                  <a:schemeClr val="lt1"/>
                </a:solidFill>
              </a:rPr>
              <a:t>2</a:t>
            </a:r>
            <a:r>
              <a:rPr b="1" lang="ro" sz="1300">
                <a:solidFill>
                  <a:schemeClr val="lt1"/>
                </a:solidFill>
              </a:rPr>
              <a:t>(t)</a:t>
            </a:r>
            <a:endParaRPr b="1" sz="1300">
              <a:solidFill>
                <a:schemeClr val="lt1"/>
              </a:solidFill>
            </a:endParaRPr>
          </a:p>
          <a:p>
            <a:pPr indent="-3111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■"/>
            </a:pPr>
            <a:r>
              <a:rPr lang="ro" sz="1300">
                <a:solidFill>
                  <a:schemeClr val="lt1"/>
                </a:solidFill>
              </a:rPr>
              <a:t>aplicăm operatorul de mutație peste (unii) indivizi din </a:t>
            </a:r>
            <a:r>
              <a:rPr b="1" lang="ro" sz="1300">
                <a:solidFill>
                  <a:schemeClr val="lt1"/>
                </a:solidFill>
              </a:rPr>
              <a:t>P</a:t>
            </a:r>
            <a:r>
              <a:rPr b="1" baseline="30000" lang="ro" sz="1300">
                <a:solidFill>
                  <a:schemeClr val="lt1"/>
                </a:solidFill>
              </a:rPr>
              <a:t>2</a:t>
            </a:r>
            <a:r>
              <a:rPr b="1" lang="ro" sz="1300">
                <a:solidFill>
                  <a:schemeClr val="lt1"/>
                </a:solidFill>
              </a:rPr>
              <a:t>(t) </a:t>
            </a:r>
            <a:r>
              <a:rPr lang="ro" sz="1300">
                <a:solidFill>
                  <a:schemeClr val="lt1"/>
                </a:solidFill>
              </a:rPr>
              <a:t>obținând populația </a:t>
            </a:r>
            <a:r>
              <a:rPr b="1" lang="ro" sz="1300">
                <a:solidFill>
                  <a:schemeClr val="lt1"/>
                </a:solidFill>
              </a:rPr>
              <a:t>P(t+1)</a:t>
            </a:r>
            <a:endParaRPr b="1" sz="1300">
              <a:solidFill>
                <a:schemeClr val="lt1"/>
              </a:solidFill>
            </a:endParaRPr>
          </a:p>
          <a:p>
            <a:pPr indent="-3111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■"/>
            </a:pPr>
            <a:r>
              <a:rPr b="1" i="1" lang="ro" sz="1300">
                <a:solidFill>
                  <a:schemeClr val="lt1"/>
                </a:solidFill>
              </a:rPr>
              <a:t>opțional: la P(t+1) se adaugă elementul/elementele elitiste din P(t)</a:t>
            </a:r>
            <a:endParaRPr b="1" i="1" sz="1300">
              <a:solidFill>
                <a:schemeClr val="lt1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i="1" lang="ro"/>
              <a:t>t=t+1</a:t>
            </a:r>
            <a:endParaRPr b="1" i="1" sz="13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 b="1"/>
          </a:p>
        </p:txBody>
      </p:sp>
      <p:pic>
        <p:nvPicPr>
          <p:cNvPr id="191" name="Google Shape;191;g119db7e6866_0_94"/>
          <p:cNvPicPr preferRelativeResize="0"/>
          <p:nvPr/>
        </p:nvPicPr>
        <p:blipFill rotWithShape="1">
          <a:blip r:embed="rId3">
            <a:alphaModFix/>
          </a:blip>
          <a:srcRect b="23692" l="0" r="0" t="0"/>
          <a:stretch/>
        </p:blipFill>
        <p:spPr>
          <a:xfrm>
            <a:off x="6925300" y="513100"/>
            <a:ext cx="2247900" cy="191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19db7e6866_0_8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Algoritm</a:t>
            </a:r>
            <a:endParaRPr/>
          </a:p>
        </p:txBody>
      </p:sp>
      <p:sp>
        <p:nvSpPr>
          <p:cNvPr id="197" name="Google Shape;197;g119db7e6866_0_88"/>
          <p:cNvSpPr txBox="1"/>
          <p:nvPr>
            <p:ph idx="1" type="body"/>
          </p:nvPr>
        </p:nvSpPr>
        <p:spPr>
          <a:xfrm>
            <a:off x="729450" y="1789050"/>
            <a:ext cx="7688700" cy="32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b="1" lang="ro"/>
              <a:t>t=0</a:t>
            </a:r>
            <a:endParaRPr b="1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ro"/>
              <a:t>Consideră, </a:t>
            </a:r>
            <a:r>
              <a:rPr b="1" lang="ro">
                <a:solidFill>
                  <a:schemeClr val="accent3"/>
                </a:solidFill>
              </a:rPr>
              <a:t>o populație inițială</a:t>
            </a:r>
            <a:r>
              <a:rPr b="1" lang="ro"/>
              <a:t> P(0): </a:t>
            </a:r>
            <a:r>
              <a:rPr b="1" lang="ro">
                <a:solidFill>
                  <a:schemeClr val="dk1"/>
                </a:solidFill>
              </a:rPr>
              <a:t>alegem aleator indivizi</a:t>
            </a:r>
            <a:r>
              <a:rPr b="1" lang="ro"/>
              <a:t> din intervalul D</a:t>
            </a:r>
            <a:endParaRPr b="1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ro"/>
              <a:t>Cât timp nu există </a:t>
            </a:r>
            <a:r>
              <a:rPr b="1" lang="ro">
                <a:solidFill>
                  <a:schemeClr val="dk1"/>
                </a:solidFill>
              </a:rPr>
              <a:t>condiția de terminare</a:t>
            </a:r>
            <a:r>
              <a:rPr b="1" lang="ro"/>
              <a:t>:</a:t>
            </a:r>
            <a:endParaRPr b="1"/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○"/>
            </a:pPr>
            <a:r>
              <a:rPr b="1" lang="ro" sz="1300">
                <a:solidFill>
                  <a:schemeClr val="lt1"/>
                </a:solidFill>
              </a:rPr>
              <a:t>construim o populație nouă P(t+1) pe baza indivizilor din P(t) astfel:</a:t>
            </a:r>
            <a:endParaRPr b="1" sz="1300">
              <a:solidFill>
                <a:schemeClr val="lt1"/>
              </a:solidFill>
            </a:endParaRPr>
          </a:p>
          <a:p>
            <a:pPr indent="-3111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■"/>
            </a:pPr>
            <a:r>
              <a:rPr b="1" lang="ro" sz="1300">
                <a:solidFill>
                  <a:schemeClr val="lt1"/>
                </a:solidFill>
              </a:rPr>
              <a:t>selecție</a:t>
            </a:r>
            <a:r>
              <a:rPr lang="ro" sz="1300">
                <a:solidFill>
                  <a:schemeClr val="lt1"/>
                </a:solidFill>
              </a:rPr>
              <a:t>: generează o populație intermediară </a:t>
            </a:r>
            <a:r>
              <a:rPr b="1" lang="ro" sz="1300">
                <a:solidFill>
                  <a:schemeClr val="lt1"/>
                </a:solidFill>
              </a:rPr>
              <a:t>P</a:t>
            </a:r>
            <a:r>
              <a:rPr b="1" baseline="30000" lang="ro" sz="1300">
                <a:solidFill>
                  <a:schemeClr val="lt1"/>
                </a:solidFill>
              </a:rPr>
              <a:t>1</a:t>
            </a:r>
            <a:r>
              <a:rPr b="1" lang="ro" sz="1300">
                <a:solidFill>
                  <a:schemeClr val="lt1"/>
                </a:solidFill>
              </a:rPr>
              <a:t>(t)</a:t>
            </a:r>
            <a:r>
              <a:rPr lang="ro" sz="1300">
                <a:solidFill>
                  <a:schemeClr val="lt1"/>
                </a:solidFill>
              </a:rPr>
              <a:t> selectând indivizi din </a:t>
            </a:r>
            <a:r>
              <a:rPr b="1" lang="ro" sz="1300">
                <a:solidFill>
                  <a:schemeClr val="lt1"/>
                </a:solidFill>
              </a:rPr>
              <a:t>P(t) </a:t>
            </a:r>
            <a:r>
              <a:rPr lang="ro" sz="1300">
                <a:solidFill>
                  <a:schemeClr val="lt1"/>
                </a:solidFill>
              </a:rPr>
              <a:t>după un anumit </a:t>
            </a:r>
            <a:r>
              <a:rPr b="1" lang="ro" sz="1300">
                <a:solidFill>
                  <a:schemeClr val="lt1"/>
                </a:solidFill>
              </a:rPr>
              <a:t>criteriu de selecție</a:t>
            </a:r>
            <a:endParaRPr b="1" sz="1300">
              <a:solidFill>
                <a:schemeClr val="lt1"/>
              </a:solidFill>
            </a:endParaRPr>
          </a:p>
          <a:p>
            <a:pPr indent="-3111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■"/>
            </a:pPr>
            <a:r>
              <a:rPr lang="ro" sz="1300">
                <a:solidFill>
                  <a:schemeClr val="lt1"/>
                </a:solidFill>
              </a:rPr>
              <a:t>aplicăm </a:t>
            </a:r>
            <a:r>
              <a:rPr b="1" lang="ro" sz="1300">
                <a:solidFill>
                  <a:schemeClr val="lt1"/>
                </a:solidFill>
              </a:rPr>
              <a:t>operatorul de încrucișare</a:t>
            </a:r>
            <a:r>
              <a:rPr lang="ro" sz="1300">
                <a:solidFill>
                  <a:schemeClr val="lt1"/>
                </a:solidFill>
              </a:rPr>
              <a:t> pentru (unii) indivizi din </a:t>
            </a:r>
            <a:r>
              <a:rPr b="1" lang="ro" sz="1300">
                <a:solidFill>
                  <a:schemeClr val="lt1"/>
                </a:solidFill>
              </a:rPr>
              <a:t>P</a:t>
            </a:r>
            <a:r>
              <a:rPr b="1" baseline="30000" lang="ro" sz="1300">
                <a:solidFill>
                  <a:schemeClr val="lt1"/>
                </a:solidFill>
              </a:rPr>
              <a:t>1</a:t>
            </a:r>
            <a:r>
              <a:rPr b="1" lang="ro" sz="1300">
                <a:solidFill>
                  <a:schemeClr val="lt1"/>
                </a:solidFill>
              </a:rPr>
              <a:t>(t)</a:t>
            </a:r>
            <a:r>
              <a:rPr lang="ro" sz="1300">
                <a:solidFill>
                  <a:schemeClr val="lt1"/>
                </a:solidFill>
              </a:rPr>
              <a:t> obținând populația intermediară </a:t>
            </a:r>
            <a:r>
              <a:rPr b="1" lang="ro" sz="1300">
                <a:solidFill>
                  <a:schemeClr val="lt1"/>
                </a:solidFill>
              </a:rPr>
              <a:t>P</a:t>
            </a:r>
            <a:r>
              <a:rPr b="1" baseline="30000" lang="ro" sz="1300">
                <a:solidFill>
                  <a:schemeClr val="lt1"/>
                </a:solidFill>
              </a:rPr>
              <a:t>2</a:t>
            </a:r>
            <a:r>
              <a:rPr b="1" lang="ro" sz="1300">
                <a:solidFill>
                  <a:schemeClr val="lt1"/>
                </a:solidFill>
              </a:rPr>
              <a:t>(t)</a:t>
            </a:r>
            <a:endParaRPr b="1" sz="1300">
              <a:solidFill>
                <a:schemeClr val="lt1"/>
              </a:solidFill>
            </a:endParaRPr>
          </a:p>
          <a:p>
            <a:pPr indent="-3111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■"/>
            </a:pPr>
            <a:r>
              <a:rPr lang="ro" sz="1300">
                <a:solidFill>
                  <a:schemeClr val="lt1"/>
                </a:solidFill>
              </a:rPr>
              <a:t>aplicăm operatorul de mutație peste (unii) indivizi din </a:t>
            </a:r>
            <a:r>
              <a:rPr b="1" lang="ro" sz="1300">
                <a:solidFill>
                  <a:schemeClr val="lt1"/>
                </a:solidFill>
              </a:rPr>
              <a:t>P</a:t>
            </a:r>
            <a:r>
              <a:rPr b="1" baseline="30000" lang="ro" sz="1300">
                <a:solidFill>
                  <a:schemeClr val="lt1"/>
                </a:solidFill>
              </a:rPr>
              <a:t>2</a:t>
            </a:r>
            <a:r>
              <a:rPr b="1" lang="ro" sz="1300">
                <a:solidFill>
                  <a:schemeClr val="lt1"/>
                </a:solidFill>
              </a:rPr>
              <a:t>(t) </a:t>
            </a:r>
            <a:r>
              <a:rPr lang="ro" sz="1300">
                <a:solidFill>
                  <a:schemeClr val="lt1"/>
                </a:solidFill>
              </a:rPr>
              <a:t>obținând populația </a:t>
            </a:r>
            <a:r>
              <a:rPr b="1" lang="ro" sz="1300">
                <a:solidFill>
                  <a:schemeClr val="lt1"/>
                </a:solidFill>
              </a:rPr>
              <a:t>P(t+1)</a:t>
            </a:r>
            <a:endParaRPr b="1" sz="1300">
              <a:solidFill>
                <a:schemeClr val="lt1"/>
              </a:solidFill>
            </a:endParaRPr>
          </a:p>
          <a:p>
            <a:pPr indent="-3111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■"/>
            </a:pPr>
            <a:r>
              <a:rPr b="1" i="1" lang="ro" sz="1300">
                <a:solidFill>
                  <a:schemeClr val="lt1"/>
                </a:solidFill>
              </a:rPr>
              <a:t>opțional: la P(t+1) se adaugă elementul/elementele elitiste din P(t)</a:t>
            </a:r>
            <a:endParaRPr b="1" i="1" sz="1300">
              <a:solidFill>
                <a:schemeClr val="lt1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i="1" lang="ro"/>
              <a:t>t=t+1</a:t>
            </a:r>
            <a:endParaRPr b="1" i="1" sz="13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 b="1"/>
          </a:p>
        </p:txBody>
      </p:sp>
      <p:pic>
        <p:nvPicPr>
          <p:cNvPr id="198" name="Google Shape;198;g119db7e6866_0_88"/>
          <p:cNvPicPr preferRelativeResize="0"/>
          <p:nvPr/>
        </p:nvPicPr>
        <p:blipFill rotWithShape="1">
          <a:blip r:embed="rId3">
            <a:alphaModFix/>
          </a:blip>
          <a:srcRect b="23692" l="0" r="0" t="0"/>
          <a:stretch/>
        </p:blipFill>
        <p:spPr>
          <a:xfrm>
            <a:off x="6925300" y="513100"/>
            <a:ext cx="2247900" cy="191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19db7e6866_0_10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b="0" lang="ro">
                <a:solidFill>
                  <a:schemeClr val="dk1"/>
                </a:solidFill>
              </a:rPr>
              <a:t>Condiții de terminare</a:t>
            </a:r>
            <a:endParaRPr b="0">
              <a:solidFill>
                <a:schemeClr val="dk1"/>
              </a:solidFill>
            </a:endParaRPr>
          </a:p>
        </p:txBody>
      </p:sp>
      <p:sp>
        <p:nvSpPr>
          <p:cNvPr id="204" name="Google Shape;204;g119db7e6866_0_10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ro"/>
              <a:t>număr maxim de iterații / durată de execuție  </a:t>
            </a:r>
            <a:endParaRPr b="1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ro"/>
              <a:t>stabilizarea performanței medii /maxime  </a:t>
            </a:r>
            <a:endParaRPr b="1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ro"/>
              <a:t>am obținut o soluție suficient de bună</a:t>
            </a:r>
            <a:endParaRPr b="1"/>
          </a:p>
        </p:txBody>
      </p:sp>
      <p:pic>
        <p:nvPicPr>
          <p:cNvPr id="205" name="Google Shape;205;g119db7e6866_0_106"/>
          <p:cNvPicPr preferRelativeResize="0"/>
          <p:nvPr/>
        </p:nvPicPr>
        <p:blipFill rotWithShape="1">
          <a:blip r:embed="rId3">
            <a:alphaModFix/>
          </a:blip>
          <a:srcRect b="23692" l="0" r="0" t="0"/>
          <a:stretch/>
        </p:blipFill>
        <p:spPr>
          <a:xfrm>
            <a:off x="6925300" y="513100"/>
            <a:ext cx="2247900" cy="191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119db7e6866_0_10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Algoritm</a:t>
            </a:r>
            <a:endParaRPr/>
          </a:p>
        </p:txBody>
      </p:sp>
      <p:sp>
        <p:nvSpPr>
          <p:cNvPr id="211" name="Google Shape;211;g119db7e6866_0_100"/>
          <p:cNvSpPr txBox="1"/>
          <p:nvPr>
            <p:ph idx="1" type="body"/>
          </p:nvPr>
        </p:nvSpPr>
        <p:spPr>
          <a:xfrm>
            <a:off x="729450" y="1789050"/>
            <a:ext cx="7688700" cy="32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b="1" lang="ro"/>
              <a:t>t=0</a:t>
            </a:r>
            <a:endParaRPr b="1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ro"/>
              <a:t>Consideră, </a:t>
            </a:r>
            <a:r>
              <a:rPr b="1" lang="ro">
                <a:solidFill>
                  <a:schemeClr val="accent3"/>
                </a:solidFill>
              </a:rPr>
              <a:t>o populație inițială</a:t>
            </a:r>
            <a:r>
              <a:rPr b="1" lang="ro"/>
              <a:t> P(0): </a:t>
            </a:r>
            <a:r>
              <a:rPr b="1" lang="ro">
                <a:solidFill>
                  <a:schemeClr val="dk1"/>
                </a:solidFill>
              </a:rPr>
              <a:t>alegem aleator indivizi</a:t>
            </a:r>
            <a:r>
              <a:rPr b="1" lang="ro"/>
              <a:t> din intervalul D</a:t>
            </a:r>
            <a:endParaRPr b="1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ro"/>
              <a:t>Cât timp nu există </a:t>
            </a:r>
            <a:r>
              <a:rPr b="1" lang="ro">
                <a:solidFill>
                  <a:schemeClr val="dk1"/>
                </a:solidFill>
              </a:rPr>
              <a:t>condiția de terminare</a:t>
            </a:r>
            <a:r>
              <a:rPr b="1" lang="ro"/>
              <a:t>:</a:t>
            </a:r>
            <a:endParaRPr b="1"/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b="1" lang="ro" sz="1300"/>
              <a:t>construim o populație nouă P(t+1) pe baza indivizilor din P(t) astfel:</a:t>
            </a:r>
            <a:endParaRPr b="1" sz="1300"/>
          </a:p>
          <a:p>
            <a:pPr indent="-3111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</a:pPr>
            <a:r>
              <a:rPr b="1" lang="ro" sz="1300">
                <a:solidFill>
                  <a:schemeClr val="accent3"/>
                </a:solidFill>
              </a:rPr>
              <a:t>selecție</a:t>
            </a:r>
            <a:r>
              <a:rPr lang="ro" sz="1300"/>
              <a:t>: generează o populație intermediară </a:t>
            </a:r>
            <a:r>
              <a:rPr b="1" lang="ro" sz="1300"/>
              <a:t>P</a:t>
            </a:r>
            <a:r>
              <a:rPr b="1" baseline="30000" lang="ro" sz="1300"/>
              <a:t>1</a:t>
            </a:r>
            <a:r>
              <a:rPr b="1" lang="ro" sz="1300"/>
              <a:t>(t)</a:t>
            </a:r>
            <a:r>
              <a:rPr lang="ro" sz="1300"/>
              <a:t> selectând indivizi din </a:t>
            </a:r>
            <a:r>
              <a:rPr b="1" lang="ro" sz="1300"/>
              <a:t>P(t) </a:t>
            </a:r>
            <a:r>
              <a:rPr lang="ro" sz="1300"/>
              <a:t>după un anumit </a:t>
            </a:r>
            <a:r>
              <a:rPr b="1" lang="ro" sz="1300">
                <a:solidFill>
                  <a:schemeClr val="dk1"/>
                </a:solidFill>
              </a:rPr>
              <a:t>criteriu de selecție</a:t>
            </a:r>
            <a:endParaRPr b="1" sz="1300">
              <a:solidFill>
                <a:schemeClr val="dk1"/>
              </a:solidFill>
            </a:endParaRPr>
          </a:p>
          <a:p>
            <a:pPr indent="-3111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■"/>
            </a:pPr>
            <a:r>
              <a:rPr lang="ro" sz="1300">
                <a:solidFill>
                  <a:schemeClr val="lt1"/>
                </a:solidFill>
              </a:rPr>
              <a:t>aplicăm </a:t>
            </a:r>
            <a:r>
              <a:rPr b="1" lang="ro" sz="1300">
                <a:solidFill>
                  <a:schemeClr val="lt1"/>
                </a:solidFill>
              </a:rPr>
              <a:t>operatorul de încrucișare</a:t>
            </a:r>
            <a:r>
              <a:rPr lang="ro" sz="1300">
                <a:solidFill>
                  <a:schemeClr val="lt1"/>
                </a:solidFill>
              </a:rPr>
              <a:t> pentru (unii) indivizi din </a:t>
            </a:r>
            <a:r>
              <a:rPr b="1" lang="ro" sz="1300">
                <a:solidFill>
                  <a:schemeClr val="lt1"/>
                </a:solidFill>
              </a:rPr>
              <a:t>P</a:t>
            </a:r>
            <a:r>
              <a:rPr b="1" baseline="30000" lang="ro" sz="1300">
                <a:solidFill>
                  <a:schemeClr val="lt1"/>
                </a:solidFill>
              </a:rPr>
              <a:t>1</a:t>
            </a:r>
            <a:r>
              <a:rPr b="1" lang="ro" sz="1300">
                <a:solidFill>
                  <a:schemeClr val="lt1"/>
                </a:solidFill>
              </a:rPr>
              <a:t>(t)</a:t>
            </a:r>
            <a:r>
              <a:rPr lang="ro" sz="1300">
                <a:solidFill>
                  <a:schemeClr val="lt1"/>
                </a:solidFill>
              </a:rPr>
              <a:t> obținând populația intermediară </a:t>
            </a:r>
            <a:r>
              <a:rPr b="1" lang="ro" sz="1300">
                <a:solidFill>
                  <a:schemeClr val="lt1"/>
                </a:solidFill>
              </a:rPr>
              <a:t>P</a:t>
            </a:r>
            <a:r>
              <a:rPr b="1" baseline="30000" lang="ro" sz="1300">
                <a:solidFill>
                  <a:schemeClr val="lt1"/>
                </a:solidFill>
              </a:rPr>
              <a:t>2</a:t>
            </a:r>
            <a:r>
              <a:rPr b="1" lang="ro" sz="1300">
                <a:solidFill>
                  <a:schemeClr val="lt1"/>
                </a:solidFill>
              </a:rPr>
              <a:t>(t)</a:t>
            </a:r>
            <a:endParaRPr b="1" sz="1300">
              <a:solidFill>
                <a:schemeClr val="lt1"/>
              </a:solidFill>
            </a:endParaRPr>
          </a:p>
          <a:p>
            <a:pPr indent="-3111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■"/>
            </a:pPr>
            <a:r>
              <a:rPr lang="ro" sz="1300">
                <a:solidFill>
                  <a:schemeClr val="lt1"/>
                </a:solidFill>
              </a:rPr>
              <a:t>aplicăm operatorul de mutație peste (unii) indivizi din </a:t>
            </a:r>
            <a:r>
              <a:rPr b="1" lang="ro" sz="1300">
                <a:solidFill>
                  <a:schemeClr val="lt1"/>
                </a:solidFill>
              </a:rPr>
              <a:t>P</a:t>
            </a:r>
            <a:r>
              <a:rPr b="1" baseline="30000" lang="ro" sz="1300">
                <a:solidFill>
                  <a:schemeClr val="lt1"/>
                </a:solidFill>
              </a:rPr>
              <a:t>2</a:t>
            </a:r>
            <a:r>
              <a:rPr b="1" lang="ro" sz="1300">
                <a:solidFill>
                  <a:schemeClr val="lt1"/>
                </a:solidFill>
              </a:rPr>
              <a:t>(t) </a:t>
            </a:r>
            <a:r>
              <a:rPr lang="ro" sz="1300">
                <a:solidFill>
                  <a:schemeClr val="lt1"/>
                </a:solidFill>
              </a:rPr>
              <a:t>obținând populația </a:t>
            </a:r>
            <a:r>
              <a:rPr b="1" lang="ro" sz="1300">
                <a:solidFill>
                  <a:schemeClr val="lt1"/>
                </a:solidFill>
              </a:rPr>
              <a:t>P(t+1)</a:t>
            </a:r>
            <a:endParaRPr b="1" sz="1300">
              <a:solidFill>
                <a:schemeClr val="lt1"/>
              </a:solidFill>
            </a:endParaRPr>
          </a:p>
          <a:p>
            <a:pPr indent="-3111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■"/>
            </a:pPr>
            <a:r>
              <a:rPr b="1" i="1" lang="ro" sz="1300">
                <a:solidFill>
                  <a:schemeClr val="lt1"/>
                </a:solidFill>
              </a:rPr>
              <a:t>opțional: la P(t+1) se adaugă elementul/elementele elitiste din P(t)</a:t>
            </a:r>
            <a:endParaRPr b="1" i="1" sz="1300">
              <a:solidFill>
                <a:schemeClr val="lt1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i="1" lang="ro"/>
              <a:t>t=t+1</a:t>
            </a:r>
            <a:endParaRPr b="1" i="1" sz="13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 b="1"/>
          </a:p>
        </p:txBody>
      </p:sp>
      <p:pic>
        <p:nvPicPr>
          <p:cNvPr id="212" name="Google Shape;212;g119db7e6866_0_100"/>
          <p:cNvPicPr preferRelativeResize="0"/>
          <p:nvPr/>
        </p:nvPicPr>
        <p:blipFill rotWithShape="1">
          <a:blip r:embed="rId3">
            <a:alphaModFix/>
          </a:blip>
          <a:srcRect b="23692" l="0" r="0" t="0"/>
          <a:stretch/>
        </p:blipFill>
        <p:spPr>
          <a:xfrm>
            <a:off x="6925300" y="513100"/>
            <a:ext cx="2247900" cy="191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19db7e6866_0_12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Algoritm</a:t>
            </a:r>
            <a:endParaRPr/>
          </a:p>
        </p:txBody>
      </p:sp>
      <p:sp>
        <p:nvSpPr>
          <p:cNvPr id="218" name="Google Shape;218;g119db7e6866_0_127"/>
          <p:cNvSpPr txBox="1"/>
          <p:nvPr>
            <p:ph idx="1" type="body"/>
          </p:nvPr>
        </p:nvSpPr>
        <p:spPr>
          <a:xfrm>
            <a:off x="729450" y="1789050"/>
            <a:ext cx="7688700" cy="32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b="1" lang="ro"/>
              <a:t>t=0</a:t>
            </a:r>
            <a:endParaRPr b="1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ro"/>
              <a:t>Consideră, </a:t>
            </a:r>
            <a:r>
              <a:rPr b="1" lang="ro">
                <a:solidFill>
                  <a:schemeClr val="accent3"/>
                </a:solidFill>
              </a:rPr>
              <a:t>o populație inițială</a:t>
            </a:r>
            <a:r>
              <a:rPr b="1" lang="ro"/>
              <a:t> P(0): </a:t>
            </a:r>
            <a:r>
              <a:rPr b="1" lang="ro">
                <a:solidFill>
                  <a:schemeClr val="dk1"/>
                </a:solidFill>
              </a:rPr>
              <a:t>alegem aleator indivizi</a:t>
            </a:r>
            <a:r>
              <a:rPr b="1" lang="ro"/>
              <a:t> din intervalul D</a:t>
            </a:r>
            <a:endParaRPr b="1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ro"/>
              <a:t>Cât timp nu există </a:t>
            </a:r>
            <a:r>
              <a:rPr b="1" lang="ro">
                <a:solidFill>
                  <a:schemeClr val="dk1"/>
                </a:solidFill>
              </a:rPr>
              <a:t>condiția de terminare</a:t>
            </a:r>
            <a:r>
              <a:rPr b="1" lang="ro"/>
              <a:t>:</a:t>
            </a:r>
            <a:endParaRPr b="1"/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b="1" lang="ro" sz="1300"/>
              <a:t>construim o populație nouă P(t+1) pe baza indivizilor din P(t) astfel:</a:t>
            </a:r>
            <a:endParaRPr b="1" sz="1300"/>
          </a:p>
          <a:p>
            <a:pPr indent="-3111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</a:pPr>
            <a:r>
              <a:rPr b="1" lang="ro" sz="1300">
                <a:solidFill>
                  <a:schemeClr val="accent3"/>
                </a:solidFill>
              </a:rPr>
              <a:t>selecție</a:t>
            </a:r>
            <a:r>
              <a:rPr lang="ro" sz="1300"/>
              <a:t>: generează o populație intermediară </a:t>
            </a:r>
            <a:r>
              <a:rPr b="1" lang="ro" sz="1300"/>
              <a:t>P</a:t>
            </a:r>
            <a:r>
              <a:rPr b="1" baseline="30000" lang="ro" sz="1300"/>
              <a:t>1</a:t>
            </a:r>
            <a:r>
              <a:rPr b="1" lang="ro" sz="1300"/>
              <a:t>(t)</a:t>
            </a:r>
            <a:r>
              <a:rPr lang="ro" sz="1300"/>
              <a:t> selectând indivizi din </a:t>
            </a:r>
            <a:r>
              <a:rPr b="1" lang="ro" sz="1300"/>
              <a:t>P(t) </a:t>
            </a:r>
            <a:r>
              <a:rPr lang="ro" sz="1300"/>
              <a:t>după un anumit </a:t>
            </a:r>
            <a:r>
              <a:rPr b="1" lang="ro" sz="1300">
                <a:solidFill>
                  <a:schemeClr val="dk1"/>
                </a:solidFill>
              </a:rPr>
              <a:t>criteriu de selecție</a:t>
            </a:r>
            <a:endParaRPr b="1" sz="1300">
              <a:solidFill>
                <a:schemeClr val="dk1"/>
              </a:solidFill>
            </a:endParaRPr>
          </a:p>
          <a:p>
            <a:pPr indent="-3111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</a:pPr>
            <a:r>
              <a:rPr lang="ro" sz="1300"/>
              <a:t>aplicăm </a:t>
            </a:r>
            <a:r>
              <a:rPr b="1" lang="ro" sz="1300">
                <a:solidFill>
                  <a:schemeClr val="accent3"/>
                </a:solidFill>
              </a:rPr>
              <a:t>operatorul de încrucișare</a:t>
            </a:r>
            <a:r>
              <a:rPr lang="ro" sz="1300"/>
              <a:t> pentru (unii) indivizi din </a:t>
            </a:r>
            <a:r>
              <a:rPr b="1" lang="ro" sz="1300"/>
              <a:t>P</a:t>
            </a:r>
            <a:r>
              <a:rPr b="1" baseline="30000" lang="ro" sz="1300"/>
              <a:t>1</a:t>
            </a:r>
            <a:r>
              <a:rPr b="1" lang="ro" sz="1300"/>
              <a:t>(t)</a:t>
            </a:r>
            <a:r>
              <a:rPr lang="ro" sz="1300"/>
              <a:t> obținând populația intermediară </a:t>
            </a:r>
            <a:r>
              <a:rPr b="1" lang="ro" sz="1300"/>
              <a:t>P</a:t>
            </a:r>
            <a:r>
              <a:rPr b="1" baseline="30000" lang="ro" sz="1300"/>
              <a:t>2</a:t>
            </a:r>
            <a:r>
              <a:rPr b="1" lang="ro" sz="1300"/>
              <a:t>(t)</a:t>
            </a:r>
            <a:endParaRPr b="1" sz="1300"/>
          </a:p>
          <a:p>
            <a:pPr indent="-3111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■"/>
            </a:pPr>
            <a:r>
              <a:rPr lang="ro" sz="1300">
                <a:solidFill>
                  <a:schemeClr val="lt1"/>
                </a:solidFill>
              </a:rPr>
              <a:t>aplicăm operatorul de mutație peste (unii) indivizi din </a:t>
            </a:r>
            <a:r>
              <a:rPr b="1" lang="ro" sz="1300">
                <a:solidFill>
                  <a:schemeClr val="lt1"/>
                </a:solidFill>
              </a:rPr>
              <a:t>P</a:t>
            </a:r>
            <a:r>
              <a:rPr b="1" baseline="30000" lang="ro" sz="1300">
                <a:solidFill>
                  <a:schemeClr val="lt1"/>
                </a:solidFill>
              </a:rPr>
              <a:t>2</a:t>
            </a:r>
            <a:r>
              <a:rPr b="1" lang="ro" sz="1300">
                <a:solidFill>
                  <a:schemeClr val="lt1"/>
                </a:solidFill>
              </a:rPr>
              <a:t>(t) </a:t>
            </a:r>
            <a:r>
              <a:rPr lang="ro" sz="1300">
                <a:solidFill>
                  <a:schemeClr val="lt1"/>
                </a:solidFill>
              </a:rPr>
              <a:t>obținând populația </a:t>
            </a:r>
            <a:r>
              <a:rPr b="1" lang="ro" sz="1300">
                <a:solidFill>
                  <a:schemeClr val="lt1"/>
                </a:solidFill>
              </a:rPr>
              <a:t>P(t+1)</a:t>
            </a:r>
            <a:endParaRPr b="1" sz="1300">
              <a:solidFill>
                <a:schemeClr val="lt1"/>
              </a:solidFill>
            </a:endParaRPr>
          </a:p>
          <a:p>
            <a:pPr indent="-3111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■"/>
            </a:pPr>
            <a:r>
              <a:rPr b="1" i="1" lang="ro" sz="1300">
                <a:solidFill>
                  <a:schemeClr val="lt1"/>
                </a:solidFill>
              </a:rPr>
              <a:t>opțional: la P(t+1) se adaugă elementul/elementele elitiste din P(t)</a:t>
            </a:r>
            <a:endParaRPr b="1" i="1" sz="1300">
              <a:solidFill>
                <a:schemeClr val="lt1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i="1" lang="ro"/>
              <a:t>t=t+1</a:t>
            </a:r>
            <a:endParaRPr b="1" i="1" sz="13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 b="1"/>
          </a:p>
        </p:txBody>
      </p:sp>
      <p:pic>
        <p:nvPicPr>
          <p:cNvPr id="219" name="Google Shape;219;g119db7e6866_0_127"/>
          <p:cNvPicPr preferRelativeResize="0"/>
          <p:nvPr/>
        </p:nvPicPr>
        <p:blipFill rotWithShape="1">
          <a:blip r:embed="rId3">
            <a:alphaModFix/>
          </a:blip>
          <a:srcRect b="23692" l="0" r="0" t="0"/>
          <a:stretch/>
        </p:blipFill>
        <p:spPr>
          <a:xfrm>
            <a:off x="6925300" y="513100"/>
            <a:ext cx="2247900" cy="191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What are they used for?</a:t>
            </a:r>
            <a:endParaRPr/>
          </a:p>
        </p:txBody>
      </p:sp>
      <p:sp>
        <p:nvSpPr>
          <p:cNvPr id="94" name="Google Shape;94;p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Sunt utilizaţi în probleme de optim, pentru care </a:t>
            </a:r>
            <a:endParaRPr b="1"/>
          </a:p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b="1" lang="ro"/>
              <a:t>spaţiul de căutare a soluţiilor posibile este mare </a:t>
            </a:r>
            <a:endParaRPr b="1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ro"/>
              <a:t>nu se cunosc algoritmi exacţi mai rapizi  Furnizează o soluţie care nu este neapărat optimă.</a:t>
            </a:r>
            <a:endParaRPr b="1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ro"/>
              <a:t>Căutarea în spaţiul soluțiilor candidat – euristică, bazată pe principii ale evoluţiei în genetică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rPr b="1" lang="ro"/>
              <a:t>Denumirea lor se datorează preluării unor mecanisme din biologie: moştenirea genetică şi evoluţia naturală pentru populaţii de indivizi </a:t>
            </a:r>
            <a:endParaRPr b="1"/>
          </a:p>
        </p:txBody>
      </p:sp>
      <p:pic>
        <p:nvPicPr>
          <p:cNvPr id="95" name="Google Shape;95;p2"/>
          <p:cNvPicPr preferRelativeResize="0"/>
          <p:nvPr/>
        </p:nvPicPr>
        <p:blipFill rotWithShape="1">
          <a:blip r:embed="rId3">
            <a:alphaModFix/>
          </a:blip>
          <a:srcRect b="23692" l="0" r="0" t="0"/>
          <a:stretch/>
        </p:blipFill>
        <p:spPr>
          <a:xfrm>
            <a:off x="6925300" y="513100"/>
            <a:ext cx="2247900" cy="191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19db7e6866_0_13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Algoritm</a:t>
            </a:r>
            <a:endParaRPr/>
          </a:p>
        </p:txBody>
      </p:sp>
      <p:sp>
        <p:nvSpPr>
          <p:cNvPr id="225" name="Google Shape;225;g119db7e6866_0_133"/>
          <p:cNvSpPr txBox="1"/>
          <p:nvPr>
            <p:ph idx="1" type="body"/>
          </p:nvPr>
        </p:nvSpPr>
        <p:spPr>
          <a:xfrm>
            <a:off x="729450" y="1789050"/>
            <a:ext cx="7688700" cy="32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b="1" lang="ro"/>
              <a:t>t=0</a:t>
            </a:r>
            <a:endParaRPr b="1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ro"/>
              <a:t>Consideră, </a:t>
            </a:r>
            <a:r>
              <a:rPr b="1" lang="ro">
                <a:solidFill>
                  <a:schemeClr val="accent3"/>
                </a:solidFill>
              </a:rPr>
              <a:t>o populație inițială</a:t>
            </a:r>
            <a:r>
              <a:rPr b="1" lang="ro"/>
              <a:t> P(0): </a:t>
            </a:r>
            <a:r>
              <a:rPr b="1" lang="ro">
                <a:solidFill>
                  <a:schemeClr val="dk1"/>
                </a:solidFill>
              </a:rPr>
              <a:t>alegem aleator indivizi</a:t>
            </a:r>
            <a:r>
              <a:rPr b="1" lang="ro"/>
              <a:t> din intervalul D</a:t>
            </a:r>
            <a:endParaRPr b="1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ro"/>
              <a:t>Cât timp nu există </a:t>
            </a:r>
            <a:r>
              <a:rPr b="1" lang="ro">
                <a:solidFill>
                  <a:schemeClr val="dk1"/>
                </a:solidFill>
              </a:rPr>
              <a:t>condiția de terminare</a:t>
            </a:r>
            <a:r>
              <a:rPr b="1" lang="ro"/>
              <a:t>:</a:t>
            </a:r>
            <a:endParaRPr b="1"/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b="1" lang="ro" sz="1300"/>
              <a:t>construim o populație nouă P(t+1) pe baza indivizilor din P(t) astfel:</a:t>
            </a:r>
            <a:endParaRPr b="1" sz="1300"/>
          </a:p>
          <a:p>
            <a:pPr indent="-3111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</a:pPr>
            <a:r>
              <a:rPr b="1" lang="ro" sz="1300">
                <a:solidFill>
                  <a:schemeClr val="accent3"/>
                </a:solidFill>
              </a:rPr>
              <a:t>selecție</a:t>
            </a:r>
            <a:r>
              <a:rPr lang="ro" sz="1300"/>
              <a:t>: generează o populație intermediară </a:t>
            </a:r>
            <a:r>
              <a:rPr b="1" lang="ro" sz="1300"/>
              <a:t>P</a:t>
            </a:r>
            <a:r>
              <a:rPr b="1" baseline="30000" lang="ro" sz="1300"/>
              <a:t>1</a:t>
            </a:r>
            <a:r>
              <a:rPr b="1" lang="ro" sz="1300"/>
              <a:t>(t)</a:t>
            </a:r>
            <a:r>
              <a:rPr lang="ro" sz="1300"/>
              <a:t> selectând indivizi din </a:t>
            </a:r>
            <a:r>
              <a:rPr b="1" lang="ro" sz="1300"/>
              <a:t>P(t) </a:t>
            </a:r>
            <a:r>
              <a:rPr lang="ro" sz="1300"/>
              <a:t>după un anumit </a:t>
            </a:r>
            <a:r>
              <a:rPr b="1" lang="ro" sz="1300">
                <a:solidFill>
                  <a:schemeClr val="dk1"/>
                </a:solidFill>
              </a:rPr>
              <a:t>criteriu de selecție</a:t>
            </a:r>
            <a:endParaRPr b="1" sz="1300">
              <a:solidFill>
                <a:schemeClr val="dk1"/>
              </a:solidFill>
            </a:endParaRPr>
          </a:p>
          <a:p>
            <a:pPr indent="-3111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</a:pPr>
            <a:r>
              <a:rPr lang="ro" sz="1300"/>
              <a:t>aplicăm </a:t>
            </a:r>
            <a:r>
              <a:rPr b="1" lang="ro" sz="1300">
                <a:solidFill>
                  <a:schemeClr val="accent3"/>
                </a:solidFill>
              </a:rPr>
              <a:t>operatorul de încrucișare</a:t>
            </a:r>
            <a:r>
              <a:rPr lang="ro" sz="1300"/>
              <a:t> pentru (unii) indivizi din </a:t>
            </a:r>
            <a:r>
              <a:rPr b="1" lang="ro" sz="1300"/>
              <a:t>P</a:t>
            </a:r>
            <a:r>
              <a:rPr b="1" baseline="30000" lang="ro" sz="1300"/>
              <a:t>1</a:t>
            </a:r>
            <a:r>
              <a:rPr b="1" lang="ro" sz="1300"/>
              <a:t>(t)</a:t>
            </a:r>
            <a:r>
              <a:rPr lang="ro" sz="1300"/>
              <a:t> obținând populația intermediară </a:t>
            </a:r>
            <a:r>
              <a:rPr b="1" lang="ro" sz="1300"/>
              <a:t>P</a:t>
            </a:r>
            <a:r>
              <a:rPr b="1" baseline="30000" lang="ro" sz="1300"/>
              <a:t>2</a:t>
            </a:r>
            <a:r>
              <a:rPr b="1" lang="ro" sz="1300"/>
              <a:t>(t)</a:t>
            </a:r>
            <a:endParaRPr b="1" sz="1300"/>
          </a:p>
          <a:p>
            <a:pPr indent="-3111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</a:pPr>
            <a:r>
              <a:rPr lang="ro" sz="1300"/>
              <a:t>aplicăm operatorul de mutație peste (unii) indivizi din </a:t>
            </a:r>
            <a:r>
              <a:rPr b="1" lang="ro" sz="1300"/>
              <a:t>P</a:t>
            </a:r>
            <a:r>
              <a:rPr b="1" baseline="30000" lang="ro" sz="1300"/>
              <a:t>2</a:t>
            </a:r>
            <a:r>
              <a:rPr b="1" lang="ro" sz="1300"/>
              <a:t>(t) </a:t>
            </a:r>
            <a:r>
              <a:rPr lang="ro" sz="1300"/>
              <a:t>obținând populația </a:t>
            </a:r>
            <a:r>
              <a:rPr b="1" lang="ro" sz="1300"/>
              <a:t>P(t+1)</a:t>
            </a:r>
            <a:endParaRPr b="1" sz="1300"/>
          </a:p>
          <a:p>
            <a:pPr indent="-3111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■"/>
            </a:pPr>
            <a:r>
              <a:rPr b="1" i="1" lang="ro" sz="1300">
                <a:solidFill>
                  <a:schemeClr val="lt1"/>
                </a:solidFill>
              </a:rPr>
              <a:t>opțional: la P(t+1) se adaugă elementul/elementele elitiste din P(t)</a:t>
            </a:r>
            <a:endParaRPr b="1" i="1" sz="1300">
              <a:solidFill>
                <a:schemeClr val="lt1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i="1" lang="ro"/>
              <a:t>t=t+1</a:t>
            </a:r>
            <a:endParaRPr b="1" i="1" sz="13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 b="1"/>
          </a:p>
        </p:txBody>
      </p:sp>
      <p:pic>
        <p:nvPicPr>
          <p:cNvPr id="226" name="Google Shape;226;g119db7e6866_0_133"/>
          <p:cNvPicPr preferRelativeResize="0"/>
          <p:nvPr/>
        </p:nvPicPr>
        <p:blipFill rotWithShape="1">
          <a:blip r:embed="rId3">
            <a:alphaModFix/>
          </a:blip>
          <a:srcRect b="23692" l="0" r="0" t="0"/>
          <a:stretch/>
        </p:blipFill>
        <p:spPr>
          <a:xfrm>
            <a:off x="6925300" y="513100"/>
            <a:ext cx="2247900" cy="191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9db7e6866_0_13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Algoritm</a:t>
            </a:r>
            <a:endParaRPr/>
          </a:p>
        </p:txBody>
      </p:sp>
      <p:sp>
        <p:nvSpPr>
          <p:cNvPr id="232" name="Google Shape;232;g119db7e6866_0_139"/>
          <p:cNvSpPr txBox="1"/>
          <p:nvPr>
            <p:ph idx="1" type="body"/>
          </p:nvPr>
        </p:nvSpPr>
        <p:spPr>
          <a:xfrm>
            <a:off x="729450" y="1789050"/>
            <a:ext cx="7688700" cy="32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b="1" lang="ro"/>
              <a:t>t=0</a:t>
            </a:r>
            <a:endParaRPr b="1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ro"/>
              <a:t>Consideră, </a:t>
            </a:r>
            <a:r>
              <a:rPr b="1" lang="ro">
                <a:solidFill>
                  <a:schemeClr val="accent3"/>
                </a:solidFill>
              </a:rPr>
              <a:t>o populație inițială</a:t>
            </a:r>
            <a:r>
              <a:rPr b="1" lang="ro"/>
              <a:t> P(0): </a:t>
            </a:r>
            <a:r>
              <a:rPr b="1" lang="ro">
                <a:solidFill>
                  <a:schemeClr val="dk1"/>
                </a:solidFill>
              </a:rPr>
              <a:t>alegem aleator indivizi</a:t>
            </a:r>
            <a:r>
              <a:rPr b="1" lang="ro"/>
              <a:t> din intervalul D</a:t>
            </a:r>
            <a:endParaRPr b="1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ro"/>
              <a:t>Cât timp nu există </a:t>
            </a:r>
            <a:r>
              <a:rPr b="1" lang="ro">
                <a:solidFill>
                  <a:schemeClr val="dk1"/>
                </a:solidFill>
              </a:rPr>
              <a:t>condiția de terminare</a:t>
            </a:r>
            <a:r>
              <a:rPr b="1" lang="ro"/>
              <a:t>:</a:t>
            </a:r>
            <a:endParaRPr b="1"/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b="1" lang="ro" sz="1300"/>
              <a:t>construim o populație nouă P(t+1) pe baza indivizilor din P(t) astfel:</a:t>
            </a:r>
            <a:endParaRPr b="1" sz="1300"/>
          </a:p>
          <a:p>
            <a:pPr indent="-3111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</a:pPr>
            <a:r>
              <a:rPr b="1" lang="ro" sz="1300">
                <a:solidFill>
                  <a:schemeClr val="accent3"/>
                </a:solidFill>
              </a:rPr>
              <a:t>selecție</a:t>
            </a:r>
            <a:r>
              <a:rPr lang="ro" sz="1300"/>
              <a:t>: generează o populație intermediară </a:t>
            </a:r>
            <a:r>
              <a:rPr b="1" lang="ro" sz="1300"/>
              <a:t>P</a:t>
            </a:r>
            <a:r>
              <a:rPr b="1" baseline="30000" lang="ro" sz="1300"/>
              <a:t>1</a:t>
            </a:r>
            <a:r>
              <a:rPr b="1" lang="ro" sz="1300"/>
              <a:t>(t)</a:t>
            </a:r>
            <a:r>
              <a:rPr lang="ro" sz="1300"/>
              <a:t> selectând indivizi din </a:t>
            </a:r>
            <a:r>
              <a:rPr b="1" lang="ro" sz="1300"/>
              <a:t>P(t) </a:t>
            </a:r>
            <a:r>
              <a:rPr lang="ro" sz="1300"/>
              <a:t>după un anumit </a:t>
            </a:r>
            <a:r>
              <a:rPr b="1" lang="ro" sz="1300">
                <a:solidFill>
                  <a:schemeClr val="dk1"/>
                </a:solidFill>
              </a:rPr>
              <a:t>criteriu de selecție</a:t>
            </a:r>
            <a:endParaRPr b="1" sz="1300">
              <a:solidFill>
                <a:schemeClr val="dk1"/>
              </a:solidFill>
            </a:endParaRPr>
          </a:p>
          <a:p>
            <a:pPr indent="-3111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</a:pPr>
            <a:r>
              <a:rPr lang="ro" sz="1300"/>
              <a:t>aplicăm </a:t>
            </a:r>
            <a:r>
              <a:rPr b="1" lang="ro" sz="1300">
                <a:solidFill>
                  <a:schemeClr val="accent3"/>
                </a:solidFill>
              </a:rPr>
              <a:t>operatorul de încrucișare</a:t>
            </a:r>
            <a:r>
              <a:rPr lang="ro" sz="1300"/>
              <a:t> pentru (unii) indivizi din </a:t>
            </a:r>
            <a:r>
              <a:rPr b="1" lang="ro" sz="1300"/>
              <a:t>P</a:t>
            </a:r>
            <a:r>
              <a:rPr b="1" baseline="30000" lang="ro" sz="1300"/>
              <a:t>1</a:t>
            </a:r>
            <a:r>
              <a:rPr b="1" lang="ro" sz="1300"/>
              <a:t>(t)</a:t>
            </a:r>
            <a:r>
              <a:rPr lang="ro" sz="1300"/>
              <a:t> obținând populația intermediară </a:t>
            </a:r>
            <a:r>
              <a:rPr b="1" lang="ro" sz="1300"/>
              <a:t>P</a:t>
            </a:r>
            <a:r>
              <a:rPr b="1" baseline="30000" lang="ro" sz="1300"/>
              <a:t>2</a:t>
            </a:r>
            <a:r>
              <a:rPr b="1" lang="ro" sz="1300"/>
              <a:t>(t)</a:t>
            </a:r>
            <a:endParaRPr b="1" sz="1300"/>
          </a:p>
          <a:p>
            <a:pPr indent="-3111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</a:pPr>
            <a:r>
              <a:rPr lang="ro" sz="1300"/>
              <a:t>aplicăm operatorul de mutație peste (unii) indivizi din </a:t>
            </a:r>
            <a:r>
              <a:rPr b="1" lang="ro" sz="1300"/>
              <a:t>P</a:t>
            </a:r>
            <a:r>
              <a:rPr b="1" baseline="30000" lang="ro" sz="1300"/>
              <a:t>2</a:t>
            </a:r>
            <a:r>
              <a:rPr b="1" lang="ro" sz="1300"/>
              <a:t>(t) </a:t>
            </a:r>
            <a:r>
              <a:rPr lang="ro" sz="1300"/>
              <a:t>obținând populația </a:t>
            </a:r>
            <a:r>
              <a:rPr b="1" lang="ro" sz="1300"/>
              <a:t>P(t+1)</a:t>
            </a:r>
            <a:endParaRPr b="1" sz="1300"/>
          </a:p>
          <a:p>
            <a:pPr indent="-3111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</a:pPr>
            <a:r>
              <a:rPr b="1" i="1" lang="ro" sz="1300"/>
              <a:t>opțional: la P(t+1) se adaugă elementul/elementele elitiste din P(t)</a:t>
            </a:r>
            <a:endParaRPr b="1" i="1" sz="1300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i="1" lang="ro"/>
              <a:t>t=t+1</a:t>
            </a:r>
            <a:endParaRPr b="1" i="1" sz="13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 b="1"/>
          </a:p>
        </p:txBody>
      </p:sp>
      <p:pic>
        <p:nvPicPr>
          <p:cNvPr id="233" name="Google Shape;233;g119db7e6866_0_139"/>
          <p:cNvPicPr preferRelativeResize="0"/>
          <p:nvPr/>
        </p:nvPicPr>
        <p:blipFill rotWithShape="1">
          <a:blip r:embed="rId3">
            <a:alphaModFix/>
          </a:blip>
          <a:srcRect b="23692" l="0" r="0" t="0"/>
          <a:stretch/>
        </p:blipFill>
        <p:spPr>
          <a:xfrm>
            <a:off x="6925300" y="513100"/>
            <a:ext cx="2247900" cy="191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19db7e6866_0_14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Algoritm</a:t>
            </a:r>
            <a:endParaRPr/>
          </a:p>
        </p:txBody>
      </p:sp>
      <p:sp>
        <p:nvSpPr>
          <p:cNvPr id="239" name="Google Shape;239;g119db7e6866_0_145"/>
          <p:cNvSpPr txBox="1"/>
          <p:nvPr>
            <p:ph idx="1" type="body"/>
          </p:nvPr>
        </p:nvSpPr>
        <p:spPr>
          <a:xfrm>
            <a:off x="729450" y="1789050"/>
            <a:ext cx="7688700" cy="32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b="1" lang="ro"/>
              <a:t>t=0</a:t>
            </a:r>
            <a:endParaRPr b="1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ro"/>
              <a:t>Consideră, </a:t>
            </a:r>
            <a:r>
              <a:rPr b="1" lang="ro">
                <a:solidFill>
                  <a:schemeClr val="accent3"/>
                </a:solidFill>
              </a:rPr>
              <a:t>o populație inițială</a:t>
            </a:r>
            <a:r>
              <a:rPr b="1" lang="ro"/>
              <a:t> P(0): </a:t>
            </a:r>
            <a:r>
              <a:rPr b="1" lang="ro">
                <a:solidFill>
                  <a:schemeClr val="dk1"/>
                </a:solidFill>
              </a:rPr>
              <a:t>alegem aleator indivizi</a:t>
            </a:r>
            <a:r>
              <a:rPr b="1" lang="ro"/>
              <a:t> din intervalul D</a:t>
            </a:r>
            <a:endParaRPr b="1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ro"/>
              <a:t>Cât timp nu există </a:t>
            </a:r>
            <a:r>
              <a:rPr b="1" lang="ro">
                <a:solidFill>
                  <a:schemeClr val="dk1"/>
                </a:solidFill>
              </a:rPr>
              <a:t>condiția de terminare</a:t>
            </a:r>
            <a:r>
              <a:rPr b="1" lang="ro"/>
              <a:t>:</a:t>
            </a:r>
            <a:endParaRPr b="1"/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b="1" lang="ro" sz="1300"/>
              <a:t>construim o populație nouă P(t+1) pe baza indivizilor din P(t) astfel:</a:t>
            </a:r>
            <a:endParaRPr b="1" sz="1300"/>
          </a:p>
          <a:p>
            <a:pPr indent="-3111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</a:pPr>
            <a:r>
              <a:rPr b="1" lang="ro" sz="1300">
                <a:solidFill>
                  <a:schemeClr val="accent3"/>
                </a:solidFill>
              </a:rPr>
              <a:t>selecție</a:t>
            </a:r>
            <a:r>
              <a:rPr lang="ro" sz="1300"/>
              <a:t>: generează o populație intermediară </a:t>
            </a:r>
            <a:r>
              <a:rPr b="1" lang="ro" sz="1300"/>
              <a:t>P</a:t>
            </a:r>
            <a:r>
              <a:rPr b="1" baseline="30000" lang="ro" sz="1300"/>
              <a:t>1</a:t>
            </a:r>
            <a:r>
              <a:rPr b="1" lang="ro" sz="1300"/>
              <a:t>(t)</a:t>
            </a:r>
            <a:r>
              <a:rPr lang="ro" sz="1300"/>
              <a:t> selectând indivizi din </a:t>
            </a:r>
            <a:r>
              <a:rPr b="1" lang="ro" sz="1300"/>
              <a:t>P(t) </a:t>
            </a:r>
            <a:r>
              <a:rPr lang="ro" sz="1300"/>
              <a:t>după un anumit </a:t>
            </a:r>
            <a:r>
              <a:rPr b="1" lang="ro" sz="1300">
                <a:solidFill>
                  <a:schemeClr val="dk1"/>
                </a:solidFill>
              </a:rPr>
              <a:t>criteriu de selecție</a:t>
            </a:r>
            <a:endParaRPr b="1" sz="1300">
              <a:solidFill>
                <a:schemeClr val="dk1"/>
              </a:solidFill>
            </a:endParaRPr>
          </a:p>
          <a:p>
            <a:pPr indent="-3111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</a:pPr>
            <a:r>
              <a:rPr lang="ro" sz="1300"/>
              <a:t>aplicăm </a:t>
            </a:r>
            <a:r>
              <a:rPr b="1" lang="ro" sz="1300">
                <a:solidFill>
                  <a:schemeClr val="accent3"/>
                </a:solidFill>
              </a:rPr>
              <a:t>operatorul de încrucișare</a:t>
            </a:r>
            <a:r>
              <a:rPr lang="ro" sz="1300"/>
              <a:t> pentru (unii) indivizi din </a:t>
            </a:r>
            <a:r>
              <a:rPr b="1" lang="ro" sz="1300"/>
              <a:t>P</a:t>
            </a:r>
            <a:r>
              <a:rPr b="1" baseline="30000" lang="ro" sz="1300"/>
              <a:t>1</a:t>
            </a:r>
            <a:r>
              <a:rPr b="1" lang="ro" sz="1300"/>
              <a:t>(t)</a:t>
            </a:r>
            <a:r>
              <a:rPr lang="ro" sz="1300"/>
              <a:t> obținând populația intermediară </a:t>
            </a:r>
            <a:r>
              <a:rPr b="1" lang="ro" sz="1300"/>
              <a:t>P</a:t>
            </a:r>
            <a:r>
              <a:rPr b="1" baseline="30000" lang="ro" sz="1300"/>
              <a:t>2</a:t>
            </a:r>
            <a:r>
              <a:rPr b="1" lang="ro" sz="1300"/>
              <a:t>(t)</a:t>
            </a:r>
            <a:endParaRPr b="1" sz="1300"/>
          </a:p>
          <a:p>
            <a:pPr indent="-3111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</a:pPr>
            <a:r>
              <a:rPr lang="ro" sz="1300"/>
              <a:t>aplicăm operatorul de mutație peste (unii) indivizi din </a:t>
            </a:r>
            <a:r>
              <a:rPr b="1" lang="ro" sz="1300"/>
              <a:t>P</a:t>
            </a:r>
            <a:r>
              <a:rPr b="1" baseline="30000" lang="ro" sz="1300"/>
              <a:t>2</a:t>
            </a:r>
            <a:r>
              <a:rPr b="1" lang="ro" sz="1300"/>
              <a:t>(t) </a:t>
            </a:r>
            <a:r>
              <a:rPr lang="ro" sz="1300"/>
              <a:t>obținând populația </a:t>
            </a:r>
            <a:r>
              <a:rPr b="1" lang="ro" sz="1300"/>
              <a:t>P(t+1)</a:t>
            </a:r>
            <a:endParaRPr b="1" sz="1300"/>
          </a:p>
          <a:p>
            <a:pPr indent="-3111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</a:pPr>
            <a:r>
              <a:rPr b="1" i="1" lang="ro" sz="1300"/>
              <a:t>opțional: la P(t+1) se adaugă elementul/elementele elitiste din P(t)</a:t>
            </a:r>
            <a:endParaRPr b="1" i="1" sz="1300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i="1" lang="ro"/>
              <a:t>t=t+1</a:t>
            </a:r>
            <a:endParaRPr b="1" i="1" sz="13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 b="1"/>
          </a:p>
        </p:txBody>
      </p:sp>
      <p:pic>
        <p:nvPicPr>
          <p:cNvPr id="240" name="Google Shape;240;g119db7e6866_0_145"/>
          <p:cNvPicPr preferRelativeResize="0"/>
          <p:nvPr/>
        </p:nvPicPr>
        <p:blipFill rotWithShape="1">
          <a:blip r:embed="rId3">
            <a:alphaModFix/>
          </a:blip>
          <a:srcRect b="23692" l="0" r="0" t="0"/>
          <a:stretch/>
        </p:blipFill>
        <p:spPr>
          <a:xfrm>
            <a:off x="6925300" y="513100"/>
            <a:ext cx="2247900" cy="191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"/>
          <p:cNvSpPr txBox="1"/>
          <p:nvPr>
            <p:ph type="title"/>
          </p:nvPr>
        </p:nvSpPr>
        <p:spPr>
          <a:xfrm>
            <a:off x="729450" y="1318650"/>
            <a:ext cx="52806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Exemplu: maximizarea unei funcții pozitive</a:t>
            </a:r>
            <a:endParaRPr/>
          </a:p>
        </p:txBody>
      </p:sp>
      <p:sp>
        <p:nvSpPr>
          <p:cNvPr id="246" name="Google Shape;246;p3"/>
          <p:cNvSpPr txBox="1"/>
          <p:nvPr>
            <p:ph idx="1" type="body"/>
          </p:nvPr>
        </p:nvSpPr>
        <p:spPr>
          <a:xfrm>
            <a:off x="729450" y="2329475"/>
            <a:ext cx="7688700" cy="24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ro">
                <a:solidFill>
                  <a:schemeClr val="accent3"/>
                </a:solidFill>
              </a:rPr>
              <a:t>Date de intrare + parametri de control</a:t>
            </a:r>
            <a:r>
              <a:rPr b="1" lang="ro"/>
              <a:t> </a:t>
            </a:r>
            <a:endParaRPr b="1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ro"/>
              <a:t> intervalul [a, b] </a:t>
            </a:r>
            <a:endParaRPr b="1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ro"/>
              <a:t>precizia p (numărul de zecimale) </a:t>
            </a:r>
            <a:endParaRPr b="1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ro"/>
              <a:t>dimensiunea populației n </a:t>
            </a:r>
            <a:endParaRPr b="1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ro"/>
              <a:t>numărul de generații </a:t>
            </a:r>
            <a:endParaRPr b="1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ro"/>
              <a:t>probabilitatea de încrucișare </a:t>
            </a:r>
            <a:r>
              <a:rPr b="1" lang="ro">
                <a:solidFill>
                  <a:schemeClr val="dk1"/>
                </a:solidFill>
              </a:rPr>
              <a:t>pc </a:t>
            </a:r>
            <a:endParaRPr b="1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ro"/>
              <a:t>probabilitatea de mutație </a:t>
            </a:r>
            <a:r>
              <a:rPr b="1" lang="ro">
                <a:solidFill>
                  <a:schemeClr val="dk1"/>
                </a:solidFill>
              </a:rPr>
              <a:t>pm</a:t>
            </a:r>
            <a:endParaRPr b="1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 b="1"/>
          </a:p>
        </p:txBody>
      </p:sp>
      <p:pic>
        <p:nvPicPr>
          <p:cNvPr id="247" name="Google Shape;247;p3"/>
          <p:cNvPicPr preferRelativeResize="0"/>
          <p:nvPr/>
        </p:nvPicPr>
        <p:blipFill rotWithShape="1">
          <a:blip r:embed="rId3">
            <a:alphaModFix/>
          </a:blip>
          <a:srcRect b="9239" l="0" r="0" t="0"/>
          <a:stretch/>
        </p:blipFill>
        <p:spPr>
          <a:xfrm>
            <a:off x="6010075" y="529225"/>
            <a:ext cx="3074924" cy="2042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119db7e6866_0_15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ro" sz="2040">
                <a:solidFill>
                  <a:schemeClr val="dk1"/>
                </a:solidFill>
              </a:rPr>
              <a:t>Populația</a:t>
            </a:r>
            <a:endParaRPr sz="2040">
              <a:solidFill>
                <a:schemeClr val="dk1"/>
              </a:solidFill>
            </a:endParaRPr>
          </a:p>
        </p:txBody>
      </p:sp>
      <p:sp>
        <p:nvSpPr>
          <p:cNvPr id="253" name="Google Shape;253;g119db7e6866_0_153"/>
          <p:cNvSpPr txBox="1"/>
          <p:nvPr>
            <p:ph idx="1" type="body"/>
          </p:nvPr>
        </p:nvSpPr>
        <p:spPr>
          <a:xfrm>
            <a:off x="729450" y="1789050"/>
            <a:ext cx="7688700" cy="32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>
                <a:solidFill>
                  <a:schemeClr val="accent3"/>
                </a:solidFill>
              </a:rPr>
              <a:t>Dimensiune</a:t>
            </a:r>
            <a:r>
              <a:rPr b="1" lang="ro"/>
              <a:t> (număr de cromozomi) :  </a:t>
            </a:r>
            <a:br>
              <a:rPr b="1" lang="ro"/>
            </a:br>
            <a:r>
              <a:rPr b="1" lang="ro"/>
              <a:t>	</a:t>
            </a:r>
            <a:r>
              <a:rPr b="1" lang="ro" sz="1300">
                <a:solidFill>
                  <a:schemeClr val="dk1"/>
                </a:solidFill>
              </a:rPr>
              <a:t>n</a:t>
            </a:r>
            <a:r>
              <a:rPr b="1" lang="ro" sz="1300"/>
              <a:t> - fixă, dată  </a:t>
            </a:r>
            <a:br>
              <a:rPr b="1" lang="ro" sz="1300"/>
            </a:br>
            <a:r>
              <a:rPr b="1" lang="ro" sz="1300"/>
              <a:t>	constantă pe parcursul algoritmului</a:t>
            </a:r>
            <a:endParaRPr b="1" sz="13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br>
              <a:rPr b="1" lang="ro" sz="1300"/>
            </a:br>
            <a:r>
              <a:rPr b="1" lang="ro" sz="1300"/>
              <a:t>	</a:t>
            </a:r>
            <a:endParaRPr b="1" sz="13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 b="1"/>
          </a:p>
        </p:txBody>
      </p:sp>
      <p:pic>
        <p:nvPicPr>
          <p:cNvPr id="254" name="Google Shape;254;g119db7e6866_0_153"/>
          <p:cNvPicPr preferRelativeResize="0"/>
          <p:nvPr/>
        </p:nvPicPr>
        <p:blipFill rotWithShape="1">
          <a:blip r:embed="rId3">
            <a:alphaModFix/>
          </a:blip>
          <a:srcRect b="23692" l="0" r="0" t="0"/>
          <a:stretch/>
        </p:blipFill>
        <p:spPr>
          <a:xfrm>
            <a:off x="6925300" y="513100"/>
            <a:ext cx="2247900" cy="191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119db7e6866_0_16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ro" sz="2040">
                <a:solidFill>
                  <a:schemeClr val="dk1"/>
                </a:solidFill>
              </a:rPr>
              <a:t>Populația</a:t>
            </a:r>
            <a:endParaRPr sz="2040">
              <a:solidFill>
                <a:schemeClr val="dk1"/>
              </a:solidFill>
            </a:endParaRPr>
          </a:p>
        </p:txBody>
      </p:sp>
      <p:sp>
        <p:nvSpPr>
          <p:cNvPr id="260" name="Google Shape;260;g119db7e6866_0_168"/>
          <p:cNvSpPr txBox="1"/>
          <p:nvPr>
            <p:ph idx="1" type="body"/>
          </p:nvPr>
        </p:nvSpPr>
        <p:spPr>
          <a:xfrm>
            <a:off x="729450" y="1789050"/>
            <a:ext cx="7688700" cy="32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>
                <a:solidFill>
                  <a:schemeClr val="accent3"/>
                </a:solidFill>
              </a:rPr>
              <a:t>Dimensiune</a:t>
            </a:r>
            <a:r>
              <a:rPr b="1" lang="ro"/>
              <a:t> (număr de cromozomi) :  </a:t>
            </a:r>
            <a:br>
              <a:rPr b="1" lang="ro"/>
            </a:br>
            <a:r>
              <a:rPr b="1" lang="ro"/>
              <a:t>	</a:t>
            </a:r>
            <a:r>
              <a:rPr b="1" lang="ro" sz="1300">
                <a:solidFill>
                  <a:schemeClr val="dk1"/>
                </a:solidFill>
              </a:rPr>
              <a:t>n</a:t>
            </a:r>
            <a:r>
              <a:rPr b="1" lang="ro" sz="1300"/>
              <a:t> - fixă, dată  </a:t>
            </a:r>
            <a:br>
              <a:rPr b="1" lang="ro" sz="1300"/>
            </a:br>
            <a:r>
              <a:rPr b="1" lang="ro" sz="1300"/>
              <a:t>	constantă pe parcursul algoritmului</a:t>
            </a:r>
            <a:endParaRPr b="1" sz="13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>
                <a:solidFill>
                  <a:schemeClr val="accent3"/>
                </a:solidFill>
              </a:rPr>
              <a:t>Codificare </a:t>
            </a:r>
            <a:r>
              <a:rPr b="1" lang="ro"/>
              <a:t>= cum asociem unei configurații din spațiul de căutare un cromozom</a:t>
            </a:r>
            <a:br>
              <a:rPr b="1" lang="ro"/>
            </a:br>
            <a:r>
              <a:rPr b="1" lang="ro"/>
              <a:t>		În general: codificare binară, lungime fixă</a:t>
            </a:r>
            <a:br>
              <a:rPr b="1" lang="ro" sz="1300"/>
            </a:br>
            <a:r>
              <a:rPr b="1" lang="ro" sz="1300"/>
              <a:t>	</a:t>
            </a:r>
            <a:endParaRPr b="1" sz="13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 b="1"/>
          </a:p>
        </p:txBody>
      </p:sp>
      <p:pic>
        <p:nvPicPr>
          <p:cNvPr id="261" name="Google Shape;261;g119db7e6866_0_168"/>
          <p:cNvPicPr preferRelativeResize="0"/>
          <p:nvPr/>
        </p:nvPicPr>
        <p:blipFill rotWithShape="1">
          <a:blip r:embed="rId3">
            <a:alphaModFix/>
          </a:blip>
          <a:srcRect b="23692" l="0" r="0" t="0"/>
          <a:stretch/>
        </p:blipFill>
        <p:spPr>
          <a:xfrm>
            <a:off x="6925300" y="513100"/>
            <a:ext cx="2247900" cy="191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19db7e6866_0_16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ro" sz="2040">
                <a:solidFill>
                  <a:schemeClr val="dk1"/>
                </a:solidFill>
              </a:rPr>
              <a:t>Populația</a:t>
            </a:r>
            <a:endParaRPr sz="2040">
              <a:solidFill>
                <a:schemeClr val="dk1"/>
              </a:solidFill>
            </a:endParaRPr>
          </a:p>
        </p:txBody>
      </p:sp>
      <p:sp>
        <p:nvSpPr>
          <p:cNvPr id="267" name="Google Shape;267;g119db7e6866_0_162"/>
          <p:cNvSpPr txBox="1"/>
          <p:nvPr>
            <p:ph idx="1" type="body"/>
          </p:nvPr>
        </p:nvSpPr>
        <p:spPr>
          <a:xfrm>
            <a:off x="729450" y="1789050"/>
            <a:ext cx="7688700" cy="32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>
                <a:solidFill>
                  <a:schemeClr val="accent3"/>
                </a:solidFill>
              </a:rPr>
              <a:t>Dimensiune</a:t>
            </a:r>
            <a:r>
              <a:rPr b="1" lang="ro"/>
              <a:t> (număr de cromozomi) :  </a:t>
            </a:r>
            <a:br>
              <a:rPr b="1" lang="ro"/>
            </a:br>
            <a:r>
              <a:rPr b="1" lang="ro"/>
              <a:t>	</a:t>
            </a:r>
            <a:r>
              <a:rPr b="1" lang="ro" sz="1300">
                <a:solidFill>
                  <a:schemeClr val="dk1"/>
                </a:solidFill>
              </a:rPr>
              <a:t>n</a:t>
            </a:r>
            <a:r>
              <a:rPr b="1" lang="ro" sz="1300"/>
              <a:t> - fixă, dată  </a:t>
            </a:r>
            <a:br>
              <a:rPr b="1" lang="ro" sz="1300"/>
            </a:br>
            <a:r>
              <a:rPr b="1" lang="ro" sz="1300"/>
              <a:t>	constantă pe parcursul algoritmului</a:t>
            </a:r>
            <a:endParaRPr b="1" sz="13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>
                <a:solidFill>
                  <a:schemeClr val="accent3"/>
                </a:solidFill>
              </a:rPr>
              <a:t>Codificare </a:t>
            </a:r>
            <a:r>
              <a:rPr b="1" lang="ro"/>
              <a:t>= cum asociem unei configurații din spațiul de căutare un cromozom</a:t>
            </a:r>
            <a:br>
              <a:rPr b="1" lang="ro"/>
            </a:br>
            <a:r>
              <a:rPr b="1" lang="ro"/>
              <a:t>		În general: codificare binară, lungime fixă</a:t>
            </a:r>
            <a:br>
              <a:rPr b="1" lang="ro" sz="1300"/>
            </a:br>
            <a:r>
              <a:rPr b="1" lang="ro" sz="1300"/>
              <a:t>	</a:t>
            </a:r>
            <a:endParaRPr b="1" sz="1300"/>
          </a:p>
          <a:p>
            <a:pPr indent="45720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Cum calculăm lungimea pentru puncte din D = [a,b] ?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 b="1"/>
          </a:p>
        </p:txBody>
      </p:sp>
      <p:pic>
        <p:nvPicPr>
          <p:cNvPr id="268" name="Google Shape;268;g119db7e6866_0_162"/>
          <p:cNvPicPr preferRelativeResize="0"/>
          <p:nvPr/>
        </p:nvPicPr>
        <p:blipFill rotWithShape="1">
          <a:blip r:embed="rId3">
            <a:alphaModFix/>
          </a:blip>
          <a:srcRect b="23692" l="0" r="0" t="0"/>
          <a:stretch/>
        </p:blipFill>
        <p:spPr>
          <a:xfrm>
            <a:off x="6925300" y="513100"/>
            <a:ext cx="2247900" cy="191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119db7e6866_0_17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ro" sz="2040">
                <a:solidFill>
                  <a:schemeClr val="dk1"/>
                </a:solidFill>
              </a:rPr>
              <a:t>Populația</a:t>
            </a:r>
            <a:endParaRPr sz="2040">
              <a:solidFill>
                <a:schemeClr val="dk1"/>
              </a:solidFill>
            </a:endParaRPr>
          </a:p>
        </p:txBody>
      </p:sp>
      <p:sp>
        <p:nvSpPr>
          <p:cNvPr id="274" name="Google Shape;274;g119db7e6866_0_176"/>
          <p:cNvSpPr txBox="1"/>
          <p:nvPr>
            <p:ph idx="1" type="body"/>
          </p:nvPr>
        </p:nvSpPr>
        <p:spPr>
          <a:xfrm>
            <a:off x="729450" y="1789050"/>
            <a:ext cx="7688700" cy="32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>
                <a:solidFill>
                  <a:schemeClr val="accent3"/>
                </a:solidFill>
              </a:rPr>
              <a:t>Dimensiune</a:t>
            </a:r>
            <a:r>
              <a:rPr b="1" lang="ro"/>
              <a:t> (număr de cromozomi) :  </a:t>
            </a:r>
            <a:br>
              <a:rPr b="1" lang="ro"/>
            </a:br>
            <a:r>
              <a:rPr b="1" lang="ro"/>
              <a:t>	</a:t>
            </a:r>
            <a:r>
              <a:rPr b="1" lang="ro" sz="1300">
                <a:solidFill>
                  <a:schemeClr val="dk1"/>
                </a:solidFill>
              </a:rPr>
              <a:t>n</a:t>
            </a:r>
            <a:r>
              <a:rPr b="1" lang="ro" sz="1300"/>
              <a:t> - fixă, dată  </a:t>
            </a:r>
            <a:br>
              <a:rPr b="1" lang="ro" sz="1300"/>
            </a:br>
            <a:r>
              <a:rPr b="1" lang="ro" sz="1300"/>
              <a:t>	constantă pe parcursul algoritmului</a:t>
            </a:r>
            <a:endParaRPr b="1" sz="13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>
                <a:solidFill>
                  <a:schemeClr val="accent3"/>
                </a:solidFill>
              </a:rPr>
              <a:t>Codificare </a:t>
            </a:r>
            <a:r>
              <a:rPr b="1" lang="ro"/>
              <a:t>= cum asociem unei configurații din spațiul de căutare un cromozom</a:t>
            </a:r>
            <a:br>
              <a:rPr b="1" lang="ro"/>
            </a:br>
            <a:r>
              <a:rPr b="1" lang="ro"/>
              <a:t>		În general: codificare binară, lungime fixă</a:t>
            </a:r>
            <a:br>
              <a:rPr b="1" lang="ro" sz="1300"/>
            </a:br>
            <a:r>
              <a:rPr b="1" lang="ro" sz="1300"/>
              <a:t>	</a:t>
            </a:r>
            <a:endParaRPr b="1" sz="1300"/>
          </a:p>
          <a:p>
            <a:pPr indent="45720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Cum calculăm lungimea pentru puncte din D = [a,b]? </a:t>
            </a:r>
            <a:br>
              <a:rPr b="1" lang="ro"/>
            </a:br>
            <a:r>
              <a:rPr b="1" lang="ro"/>
              <a:t>	Depinde de nivelul de discretizare al intervalului [a,b]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 b="1"/>
          </a:p>
        </p:txBody>
      </p:sp>
      <p:pic>
        <p:nvPicPr>
          <p:cNvPr id="275" name="Google Shape;275;g119db7e6866_0_176"/>
          <p:cNvPicPr preferRelativeResize="0"/>
          <p:nvPr/>
        </p:nvPicPr>
        <p:blipFill rotWithShape="1">
          <a:blip r:embed="rId3">
            <a:alphaModFix/>
          </a:blip>
          <a:srcRect b="23692" l="0" r="0" t="0"/>
          <a:stretch/>
        </p:blipFill>
        <p:spPr>
          <a:xfrm>
            <a:off x="6925300" y="513100"/>
            <a:ext cx="2247900" cy="191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119db7e6866_0_18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ro" sz="2040">
                <a:solidFill>
                  <a:schemeClr val="dk1"/>
                </a:solidFill>
              </a:rPr>
              <a:t>Codificare</a:t>
            </a:r>
            <a:endParaRPr sz="2040">
              <a:solidFill>
                <a:schemeClr val="dk1"/>
              </a:solidFill>
            </a:endParaRPr>
          </a:p>
        </p:txBody>
      </p:sp>
      <p:sp>
        <p:nvSpPr>
          <p:cNvPr id="281" name="Google Shape;281;g119db7e6866_0_183"/>
          <p:cNvSpPr txBox="1"/>
          <p:nvPr>
            <p:ph idx="1" type="body"/>
          </p:nvPr>
        </p:nvSpPr>
        <p:spPr>
          <a:xfrm>
            <a:off x="729450" y="1789050"/>
            <a:ext cx="7688700" cy="32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>
                <a:solidFill>
                  <a:schemeClr val="accent3"/>
                </a:solidFill>
              </a:rPr>
              <a:t>Codificare </a:t>
            </a:r>
            <a:r>
              <a:rPr b="1" lang="ro"/>
              <a:t>= cum asociem unei configurații din spațiul de căutare un cromozom </a:t>
            </a:r>
            <a:br>
              <a:rPr b="1" lang="ro"/>
            </a:br>
            <a:r>
              <a:rPr b="1" lang="ro"/>
              <a:t>		În general: codificare binară, lungime fixă 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Pentru </a:t>
            </a:r>
            <a:r>
              <a:rPr b="1" lang="ro">
                <a:solidFill>
                  <a:schemeClr val="dk1"/>
                </a:solidFill>
              </a:rPr>
              <a:t>D = [a,b]</a:t>
            </a:r>
            <a:r>
              <a:rPr b="1" lang="ro"/>
              <a:t> și o precizie </a:t>
            </a:r>
            <a:r>
              <a:rPr b="1" lang="ro">
                <a:solidFill>
                  <a:schemeClr val="dk1"/>
                </a:solidFill>
              </a:rPr>
              <a:t>p</a:t>
            </a:r>
            <a:r>
              <a:rPr b="1" lang="ro"/>
              <a:t> dată (ca număr de zecimale): </a:t>
            </a:r>
            <a:endParaRPr b="1"/>
          </a:p>
          <a:p>
            <a:pPr indent="-31115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b="1" lang="ro"/>
              <a:t>discretizarea intervalului =&gt; (b-a)x10</a:t>
            </a:r>
            <a:r>
              <a:rPr b="1" baseline="30000" lang="ro"/>
              <a:t>p</a:t>
            </a:r>
            <a:r>
              <a:rPr b="1" lang="ro"/>
              <a:t> subintervale (elemente)</a:t>
            </a:r>
            <a:endParaRPr b="1"/>
          </a:p>
        </p:txBody>
      </p:sp>
      <p:pic>
        <p:nvPicPr>
          <p:cNvPr id="282" name="Google Shape;282;g119db7e6866_0_183"/>
          <p:cNvPicPr preferRelativeResize="0"/>
          <p:nvPr/>
        </p:nvPicPr>
        <p:blipFill rotWithShape="1">
          <a:blip r:embed="rId3">
            <a:alphaModFix/>
          </a:blip>
          <a:srcRect b="23692" l="0" r="0" t="0"/>
          <a:stretch/>
        </p:blipFill>
        <p:spPr>
          <a:xfrm>
            <a:off x="6925300" y="513100"/>
            <a:ext cx="2247900" cy="191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g119db7e6866_0_18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35900" y="3059401"/>
            <a:ext cx="692626" cy="692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119db7e6866_0_19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ro" sz="2040">
                <a:solidFill>
                  <a:schemeClr val="dk1"/>
                </a:solidFill>
              </a:rPr>
              <a:t>Codificare</a:t>
            </a:r>
            <a:endParaRPr sz="2040">
              <a:solidFill>
                <a:schemeClr val="dk1"/>
              </a:solidFill>
            </a:endParaRPr>
          </a:p>
        </p:txBody>
      </p:sp>
      <p:sp>
        <p:nvSpPr>
          <p:cNvPr id="289" name="Google Shape;289;g119db7e6866_0_194"/>
          <p:cNvSpPr txBox="1"/>
          <p:nvPr>
            <p:ph idx="1" type="body"/>
          </p:nvPr>
        </p:nvSpPr>
        <p:spPr>
          <a:xfrm>
            <a:off x="729450" y="1789050"/>
            <a:ext cx="7688700" cy="32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>
                <a:solidFill>
                  <a:schemeClr val="accent3"/>
                </a:solidFill>
              </a:rPr>
              <a:t>Codificare </a:t>
            </a:r>
            <a:r>
              <a:rPr b="1" lang="ro"/>
              <a:t>= cum asociem unei configurații din spațiul de căutare un cromozom </a:t>
            </a:r>
            <a:br>
              <a:rPr b="1" lang="ro"/>
            </a:br>
            <a:r>
              <a:rPr b="1" lang="ro"/>
              <a:t>		În general: codificare binară, lungime fixă 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Pentru </a:t>
            </a:r>
            <a:r>
              <a:rPr b="1" lang="ro">
                <a:solidFill>
                  <a:schemeClr val="dk1"/>
                </a:solidFill>
              </a:rPr>
              <a:t>D = [a,b]</a:t>
            </a:r>
            <a:r>
              <a:rPr b="1" lang="ro"/>
              <a:t> și o precizie </a:t>
            </a:r>
            <a:r>
              <a:rPr b="1" lang="ro">
                <a:solidFill>
                  <a:schemeClr val="dk1"/>
                </a:solidFill>
              </a:rPr>
              <a:t>p</a:t>
            </a:r>
            <a:r>
              <a:rPr b="1" lang="ro"/>
              <a:t> dată (ca număr de zecimale): </a:t>
            </a:r>
            <a:endParaRPr b="1"/>
          </a:p>
          <a:p>
            <a:pPr indent="-31115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b="1" lang="ro"/>
              <a:t>discretizarea intervalului =&gt; </a:t>
            </a:r>
            <a:r>
              <a:rPr b="1" lang="ro">
                <a:solidFill>
                  <a:schemeClr val="dk1"/>
                </a:solidFill>
              </a:rPr>
              <a:t>(b-a)x10</a:t>
            </a:r>
            <a:r>
              <a:rPr b="1" baseline="30000" lang="ro">
                <a:solidFill>
                  <a:schemeClr val="dk1"/>
                </a:solidFill>
              </a:rPr>
              <a:t>p</a:t>
            </a:r>
            <a:r>
              <a:rPr b="1" lang="ro">
                <a:solidFill>
                  <a:schemeClr val="dk1"/>
                </a:solidFill>
              </a:rPr>
              <a:t> </a:t>
            </a:r>
            <a:r>
              <a:rPr b="1" lang="ro"/>
              <a:t>subintervale (elemente)</a:t>
            </a:r>
            <a:endParaRPr b="1"/>
          </a:p>
        </p:txBody>
      </p:sp>
      <p:pic>
        <p:nvPicPr>
          <p:cNvPr id="290" name="Google Shape;290;g119db7e6866_0_194"/>
          <p:cNvPicPr preferRelativeResize="0"/>
          <p:nvPr/>
        </p:nvPicPr>
        <p:blipFill rotWithShape="1">
          <a:blip r:embed="rId3">
            <a:alphaModFix/>
          </a:blip>
          <a:srcRect b="23692" l="0" r="0" t="0"/>
          <a:stretch/>
        </p:blipFill>
        <p:spPr>
          <a:xfrm>
            <a:off x="6925300" y="513100"/>
            <a:ext cx="2247900" cy="191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19db7e6866_0_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What are they used for?</a:t>
            </a:r>
            <a:endParaRPr/>
          </a:p>
        </p:txBody>
      </p:sp>
      <p:sp>
        <p:nvSpPr>
          <p:cNvPr id="101" name="Google Shape;101;g119db7e6866_0_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Aplicații  </a:t>
            </a:r>
            <a:endParaRPr b="1"/>
          </a:p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b="1" lang="ro"/>
              <a:t>Robotică, bioinformatică, inginerie  </a:t>
            </a:r>
            <a:endParaRPr b="1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ro"/>
              <a:t>Probleme de trafic, rutare, proiectare  </a:t>
            </a:r>
            <a:endParaRPr b="1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ro"/>
              <a:t>Criptare, code-breaking  </a:t>
            </a:r>
            <a:endParaRPr b="1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ro"/>
              <a:t>Teoria jocurilor </a:t>
            </a:r>
            <a:endParaRPr b="1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ro"/>
              <a:t> Clustering  etc</a:t>
            </a:r>
            <a:endParaRPr b="1"/>
          </a:p>
        </p:txBody>
      </p:sp>
      <p:pic>
        <p:nvPicPr>
          <p:cNvPr id="102" name="Google Shape;102;g119db7e6866_0_3"/>
          <p:cNvPicPr preferRelativeResize="0"/>
          <p:nvPr/>
        </p:nvPicPr>
        <p:blipFill rotWithShape="1">
          <a:blip r:embed="rId3">
            <a:alphaModFix/>
          </a:blip>
          <a:srcRect b="23692" l="0" r="0" t="0"/>
          <a:stretch/>
        </p:blipFill>
        <p:spPr>
          <a:xfrm>
            <a:off x="6925300" y="513100"/>
            <a:ext cx="2247900" cy="191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119db7e6866_0_20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ro" sz="2040">
                <a:solidFill>
                  <a:schemeClr val="dk1"/>
                </a:solidFill>
              </a:rPr>
              <a:t>Codificare</a:t>
            </a:r>
            <a:endParaRPr sz="2040">
              <a:solidFill>
                <a:schemeClr val="dk1"/>
              </a:solidFill>
            </a:endParaRPr>
          </a:p>
        </p:txBody>
      </p:sp>
      <p:sp>
        <p:nvSpPr>
          <p:cNvPr id="296" name="Google Shape;296;g119db7e6866_0_201"/>
          <p:cNvSpPr txBox="1"/>
          <p:nvPr>
            <p:ph idx="1" type="body"/>
          </p:nvPr>
        </p:nvSpPr>
        <p:spPr>
          <a:xfrm>
            <a:off x="729450" y="1789050"/>
            <a:ext cx="7688700" cy="32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>
                <a:solidFill>
                  <a:schemeClr val="accent3"/>
                </a:solidFill>
              </a:rPr>
              <a:t>Codificare </a:t>
            </a:r>
            <a:r>
              <a:rPr b="1" lang="ro"/>
              <a:t>= cum asociem unei configurații din spațiul de căutare un cromozom </a:t>
            </a:r>
            <a:br>
              <a:rPr b="1" lang="ro"/>
            </a:br>
            <a:r>
              <a:rPr b="1" lang="ro"/>
              <a:t>		În general: codificare binară, lungime fixă 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Pentru </a:t>
            </a:r>
            <a:r>
              <a:rPr b="1" lang="ro">
                <a:solidFill>
                  <a:schemeClr val="dk1"/>
                </a:solidFill>
              </a:rPr>
              <a:t>D = [a,b]</a:t>
            </a:r>
            <a:r>
              <a:rPr b="1" lang="ro"/>
              <a:t> și o precizie </a:t>
            </a:r>
            <a:r>
              <a:rPr b="1" lang="ro">
                <a:solidFill>
                  <a:schemeClr val="dk1"/>
                </a:solidFill>
              </a:rPr>
              <a:t>p</a:t>
            </a:r>
            <a:r>
              <a:rPr b="1" lang="ro"/>
              <a:t> dată (ca număr de zecimale): </a:t>
            </a:r>
            <a:endParaRPr b="1"/>
          </a:p>
          <a:p>
            <a:pPr indent="-31115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b="1" lang="ro"/>
              <a:t>discretizarea intervalului =&gt; </a:t>
            </a:r>
            <a:r>
              <a:rPr b="1" lang="ro">
                <a:solidFill>
                  <a:schemeClr val="dk1"/>
                </a:solidFill>
              </a:rPr>
              <a:t>(b-a)x10</a:t>
            </a:r>
            <a:r>
              <a:rPr b="1" baseline="30000" lang="ro">
                <a:solidFill>
                  <a:schemeClr val="dk1"/>
                </a:solidFill>
              </a:rPr>
              <a:t>p</a:t>
            </a:r>
            <a:r>
              <a:rPr b="1" lang="ro">
                <a:solidFill>
                  <a:schemeClr val="dk1"/>
                </a:solidFill>
              </a:rPr>
              <a:t> </a:t>
            </a:r>
            <a:r>
              <a:rPr b="1" lang="ro"/>
              <a:t>subintervale (elemente)</a:t>
            </a:r>
            <a:endParaRPr b="1"/>
          </a:p>
          <a:p>
            <a:pPr indent="-3111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ro"/>
              <a:t>lungimea cromozomului este:</a:t>
            </a:r>
            <a:endParaRPr b="1"/>
          </a:p>
        </p:txBody>
      </p:sp>
      <p:pic>
        <p:nvPicPr>
          <p:cNvPr id="297" name="Google Shape;297;g119db7e6866_0_201"/>
          <p:cNvPicPr preferRelativeResize="0"/>
          <p:nvPr/>
        </p:nvPicPr>
        <p:blipFill rotWithShape="1">
          <a:blip r:embed="rId3">
            <a:alphaModFix/>
          </a:blip>
          <a:srcRect b="23692" l="0" r="0" t="0"/>
          <a:stretch/>
        </p:blipFill>
        <p:spPr>
          <a:xfrm>
            <a:off x="6925300" y="513100"/>
            <a:ext cx="2247900" cy="191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g119db7e6866_0_20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11575" y="3658825"/>
            <a:ext cx="1419425" cy="1419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119db7e6866_0_20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ro" sz="2040">
                <a:solidFill>
                  <a:schemeClr val="dk1"/>
                </a:solidFill>
              </a:rPr>
              <a:t>Codificare</a:t>
            </a:r>
            <a:endParaRPr sz="2040">
              <a:solidFill>
                <a:schemeClr val="dk1"/>
              </a:solidFill>
            </a:endParaRPr>
          </a:p>
        </p:txBody>
      </p:sp>
      <p:sp>
        <p:nvSpPr>
          <p:cNvPr id="304" name="Google Shape;304;g119db7e6866_0_208"/>
          <p:cNvSpPr txBox="1"/>
          <p:nvPr>
            <p:ph idx="1" type="body"/>
          </p:nvPr>
        </p:nvSpPr>
        <p:spPr>
          <a:xfrm>
            <a:off x="729450" y="1789050"/>
            <a:ext cx="7688700" cy="32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>
                <a:solidFill>
                  <a:schemeClr val="accent3"/>
                </a:solidFill>
              </a:rPr>
              <a:t>Codificare </a:t>
            </a:r>
            <a:r>
              <a:rPr b="1" lang="ro"/>
              <a:t>= cum asociem unei configurații din spațiul de căutare un cromozom </a:t>
            </a:r>
            <a:br>
              <a:rPr b="1" lang="ro"/>
            </a:br>
            <a:r>
              <a:rPr b="1" lang="ro"/>
              <a:t>		În general: codificare binară, lungime fixă 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Pentru </a:t>
            </a:r>
            <a:r>
              <a:rPr b="1" lang="ro">
                <a:solidFill>
                  <a:schemeClr val="dk1"/>
                </a:solidFill>
              </a:rPr>
              <a:t>D = [a,b]</a:t>
            </a:r>
            <a:r>
              <a:rPr b="1" lang="ro"/>
              <a:t> și o precizie </a:t>
            </a:r>
            <a:r>
              <a:rPr b="1" lang="ro">
                <a:solidFill>
                  <a:schemeClr val="dk1"/>
                </a:solidFill>
              </a:rPr>
              <a:t>p</a:t>
            </a:r>
            <a:r>
              <a:rPr b="1" lang="ro"/>
              <a:t> dată (ca număr de zecimale): </a:t>
            </a:r>
            <a:endParaRPr b="1"/>
          </a:p>
          <a:p>
            <a:pPr indent="-31115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b="1" lang="ro"/>
              <a:t>discretizarea intervalului =&gt; </a:t>
            </a:r>
            <a:r>
              <a:rPr b="1" lang="ro">
                <a:solidFill>
                  <a:schemeClr val="dk1"/>
                </a:solidFill>
              </a:rPr>
              <a:t>(b-a)x10</a:t>
            </a:r>
            <a:r>
              <a:rPr b="1" baseline="30000" lang="ro">
                <a:solidFill>
                  <a:schemeClr val="dk1"/>
                </a:solidFill>
              </a:rPr>
              <a:t>p</a:t>
            </a:r>
            <a:r>
              <a:rPr b="1" lang="ro">
                <a:solidFill>
                  <a:schemeClr val="dk1"/>
                </a:solidFill>
              </a:rPr>
              <a:t> </a:t>
            </a:r>
            <a:r>
              <a:rPr b="1" lang="ro"/>
              <a:t>subintervale (elemente)</a:t>
            </a:r>
            <a:endParaRPr b="1"/>
          </a:p>
          <a:p>
            <a:pPr indent="-3111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ro"/>
              <a:t>lungimea cromozomului este: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b="1"/>
          </a:p>
          <a:p>
            <a:pPr indent="0" lvl="0" marL="9144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 b="1"/>
          </a:p>
        </p:txBody>
      </p:sp>
      <p:pic>
        <p:nvPicPr>
          <p:cNvPr id="305" name="Google Shape;305;g119db7e6866_0_208"/>
          <p:cNvPicPr preferRelativeResize="0"/>
          <p:nvPr/>
        </p:nvPicPr>
        <p:blipFill rotWithShape="1">
          <a:blip r:embed="rId3">
            <a:alphaModFix/>
          </a:blip>
          <a:srcRect b="23692" l="0" r="0" t="0"/>
          <a:stretch/>
        </p:blipFill>
        <p:spPr>
          <a:xfrm>
            <a:off x="6925300" y="513100"/>
            <a:ext cx="2247900" cy="191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g119db7e6866_0_20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36425" y="3683900"/>
            <a:ext cx="4334554" cy="36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119db7e6866_0_21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ro" sz="2040">
                <a:solidFill>
                  <a:schemeClr val="dk1"/>
                </a:solidFill>
              </a:rPr>
              <a:t>Codificare</a:t>
            </a:r>
            <a:endParaRPr sz="2040">
              <a:solidFill>
                <a:schemeClr val="dk1"/>
              </a:solidFill>
            </a:endParaRPr>
          </a:p>
        </p:txBody>
      </p:sp>
      <p:sp>
        <p:nvSpPr>
          <p:cNvPr id="312" name="Google Shape;312;g119db7e6866_0_216"/>
          <p:cNvSpPr txBox="1"/>
          <p:nvPr>
            <p:ph idx="1" type="body"/>
          </p:nvPr>
        </p:nvSpPr>
        <p:spPr>
          <a:xfrm>
            <a:off x="729450" y="1789050"/>
            <a:ext cx="7688700" cy="32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>
                <a:solidFill>
                  <a:schemeClr val="accent3"/>
                </a:solidFill>
              </a:rPr>
              <a:t>Codificare </a:t>
            </a:r>
            <a:r>
              <a:rPr b="1" lang="ro"/>
              <a:t>= cum asociem unei configurații din spațiul de căutare un cromozom </a:t>
            </a:r>
            <a:br>
              <a:rPr b="1" lang="ro"/>
            </a:br>
            <a:r>
              <a:rPr b="1" lang="ro"/>
              <a:t>		În general: codificare binară, lungime fixă 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Pentru </a:t>
            </a:r>
            <a:r>
              <a:rPr b="1" lang="ro">
                <a:solidFill>
                  <a:schemeClr val="dk1"/>
                </a:solidFill>
              </a:rPr>
              <a:t>D = [a,b]</a:t>
            </a:r>
            <a:r>
              <a:rPr b="1" lang="ro"/>
              <a:t> și o precizie </a:t>
            </a:r>
            <a:r>
              <a:rPr b="1" lang="ro">
                <a:solidFill>
                  <a:schemeClr val="dk1"/>
                </a:solidFill>
              </a:rPr>
              <a:t>p</a:t>
            </a:r>
            <a:r>
              <a:rPr b="1" lang="ro"/>
              <a:t> dată (ca număr de zecimale): </a:t>
            </a:r>
            <a:endParaRPr b="1"/>
          </a:p>
          <a:p>
            <a:pPr indent="-31115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b="1" lang="ro"/>
              <a:t>discretizarea intervalului =&gt; </a:t>
            </a:r>
            <a:r>
              <a:rPr b="1" lang="ro">
                <a:solidFill>
                  <a:schemeClr val="dk1"/>
                </a:solidFill>
              </a:rPr>
              <a:t>(b-a)x10</a:t>
            </a:r>
            <a:r>
              <a:rPr b="1" baseline="30000" lang="ro">
                <a:solidFill>
                  <a:schemeClr val="dk1"/>
                </a:solidFill>
              </a:rPr>
              <a:t>p</a:t>
            </a:r>
            <a:r>
              <a:rPr b="1" lang="ro">
                <a:solidFill>
                  <a:schemeClr val="dk1"/>
                </a:solidFill>
              </a:rPr>
              <a:t> </a:t>
            </a:r>
            <a:r>
              <a:rPr b="1" lang="ro"/>
              <a:t>subintervale (elemente)</a:t>
            </a:r>
            <a:endParaRPr b="1"/>
          </a:p>
          <a:p>
            <a:pPr indent="-3111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ro"/>
              <a:t>lungimea cromozomului este: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b="1"/>
          </a:p>
          <a:p>
            <a:pPr indent="-31115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b="1" lang="ro"/>
              <a:t>valoarea codificată din D=[a,b] – translație liniară </a:t>
            </a:r>
            <a:endParaRPr b="1"/>
          </a:p>
        </p:txBody>
      </p:sp>
      <p:pic>
        <p:nvPicPr>
          <p:cNvPr id="313" name="Google Shape;313;g119db7e6866_0_216"/>
          <p:cNvPicPr preferRelativeResize="0"/>
          <p:nvPr/>
        </p:nvPicPr>
        <p:blipFill rotWithShape="1">
          <a:blip r:embed="rId3">
            <a:alphaModFix/>
          </a:blip>
          <a:srcRect b="23692" l="0" r="0" t="0"/>
          <a:stretch/>
        </p:blipFill>
        <p:spPr>
          <a:xfrm>
            <a:off x="6925300" y="513100"/>
            <a:ext cx="2247900" cy="191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g119db7e6866_0_2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36425" y="3683900"/>
            <a:ext cx="4334554" cy="36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g119db7e6866_0_2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36425" y="4447950"/>
            <a:ext cx="2340700" cy="434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119db7e6866_0_22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ro" sz="2040">
                <a:solidFill>
                  <a:schemeClr val="dk1"/>
                </a:solidFill>
              </a:rPr>
              <a:t>Populație</a:t>
            </a:r>
            <a:endParaRPr sz="2040">
              <a:solidFill>
                <a:schemeClr val="dk1"/>
              </a:solidFill>
            </a:endParaRPr>
          </a:p>
        </p:txBody>
      </p:sp>
      <p:sp>
        <p:nvSpPr>
          <p:cNvPr id="321" name="Google Shape;321;g119db7e6866_0_225"/>
          <p:cNvSpPr txBox="1"/>
          <p:nvPr>
            <p:ph idx="1" type="body"/>
          </p:nvPr>
        </p:nvSpPr>
        <p:spPr>
          <a:xfrm>
            <a:off x="729450" y="1789050"/>
            <a:ext cx="7688700" cy="32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rPr b="1" lang="ro"/>
              <a:t>Populația inițială se generează aleator</a:t>
            </a:r>
            <a:endParaRPr b="1"/>
          </a:p>
        </p:txBody>
      </p:sp>
      <p:pic>
        <p:nvPicPr>
          <p:cNvPr id="322" name="Google Shape;322;g119db7e6866_0_225"/>
          <p:cNvPicPr preferRelativeResize="0"/>
          <p:nvPr/>
        </p:nvPicPr>
        <p:blipFill rotWithShape="1">
          <a:blip r:embed="rId3">
            <a:alphaModFix/>
          </a:blip>
          <a:srcRect b="23692" l="0" r="0" t="0"/>
          <a:stretch/>
        </p:blipFill>
        <p:spPr>
          <a:xfrm>
            <a:off x="6925300" y="513100"/>
            <a:ext cx="2247900" cy="191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119db7e6866_0_23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ro" sz="2040">
                <a:solidFill>
                  <a:schemeClr val="dk1"/>
                </a:solidFill>
              </a:rPr>
              <a:t>Funcția de fitness </a:t>
            </a:r>
            <a:endParaRPr sz="2040">
              <a:solidFill>
                <a:schemeClr val="dk1"/>
              </a:solidFill>
            </a:endParaRPr>
          </a:p>
        </p:txBody>
      </p:sp>
      <p:sp>
        <p:nvSpPr>
          <p:cNvPr id="328" name="Google Shape;328;g119db7e6866_0_233"/>
          <p:cNvSpPr txBox="1"/>
          <p:nvPr>
            <p:ph idx="1" type="body"/>
          </p:nvPr>
        </p:nvSpPr>
        <p:spPr>
          <a:xfrm>
            <a:off x="729450" y="1789050"/>
            <a:ext cx="7688700" cy="32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b="1" lang="ro"/>
              <a:t>se pot folosi distanțe cunoscute (euclidiană, Hamming)  </a:t>
            </a:r>
            <a:endParaRPr b="1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ro"/>
              <a:t>pentru problema de maxim funcția este chiar f </a:t>
            </a:r>
            <a:endParaRPr b="1"/>
          </a:p>
        </p:txBody>
      </p:sp>
      <p:pic>
        <p:nvPicPr>
          <p:cNvPr id="329" name="Google Shape;329;g119db7e6866_0_2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58325" y="479750"/>
            <a:ext cx="3185676" cy="1680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119db7e6866_0_24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ro" sz="2040">
                <a:solidFill>
                  <a:schemeClr val="dk1"/>
                </a:solidFill>
              </a:rPr>
              <a:t>Selecția</a:t>
            </a:r>
            <a:endParaRPr sz="2040">
              <a:solidFill>
                <a:schemeClr val="dk1"/>
              </a:solidFill>
            </a:endParaRPr>
          </a:p>
        </p:txBody>
      </p:sp>
      <p:sp>
        <p:nvSpPr>
          <p:cNvPr id="335" name="Google Shape;335;g119db7e6866_0_241"/>
          <p:cNvSpPr txBox="1"/>
          <p:nvPr>
            <p:ph idx="1" type="body"/>
          </p:nvPr>
        </p:nvSpPr>
        <p:spPr>
          <a:xfrm>
            <a:off x="729450" y="1789050"/>
            <a:ext cx="6585000" cy="32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determinarea unei populații intermediare, ce conține indivizi care vor fi supuși operatorilor genetici 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b="1"/>
          </a:p>
          <a:p>
            <a:pPr indent="-3365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700"/>
              <a:buChar char="●"/>
            </a:pPr>
            <a:r>
              <a:rPr b="1" lang="ro" sz="1700"/>
              <a:t>Selecție proporțională  </a:t>
            </a:r>
            <a:endParaRPr b="1" sz="1700"/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b="1" lang="ro" sz="1700"/>
              <a:t>Selecție elitistă  </a:t>
            </a:r>
            <a:endParaRPr b="1" sz="1700"/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b="1" lang="ro" sz="1700"/>
              <a:t>Selecție turneu  </a:t>
            </a:r>
            <a:endParaRPr b="1" sz="1700"/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b="1" lang="ro" sz="1700"/>
              <a:t>Selecție bazată pe ordonare</a:t>
            </a:r>
            <a:endParaRPr b="1" sz="1700"/>
          </a:p>
        </p:txBody>
      </p:sp>
      <p:pic>
        <p:nvPicPr>
          <p:cNvPr id="336" name="Google Shape;336;g119db7e6866_0_2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14575" y="464900"/>
            <a:ext cx="1740574" cy="1740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119db7e6866_0_25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ro" sz="2040">
                <a:solidFill>
                  <a:schemeClr val="dk1"/>
                </a:solidFill>
              </a:rPr>
              <a:t>Selecția proporțională</a:t>
            </a:r>
            <a:endParaRPr sz="2040">
              <a:solidFill>
                <a:schemeClr val="dk1"/>
              </a:solidFill>
            </a:endParaRPr>
          </a:p>
        </p:txBody>
      </p:sp>
      <p:sp>
        <p:nvSpPr>
          <p:cNvPr id="342" name="Google Shape;342;g119db7e6866_0_250"/>
          <p:cNvSpPr txBox="1"/>
          <p:nvPr>
            <p:ph idx="1" type="body"/>
          </p:nvPr>
        </p:nvSpPr>
        <p:spPr>
          <a:xfrm>
            <a:off x="729450" y="1789050"/>
            <a:ext cx="6585000" cy="32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>
                <a:solidFill>
                  <a:schemeClr val="dk2"/>
                </a:solidFill>
              </a:rPr>
              <a:t>Presupunem P(t)={X1 ,…,Xn }  </a:t>
            </a:r>
            <a:endParaRPr b="1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rPr b="1" lang="ro">
                <a:solidFill>
                  <a:schemeClr val="dk2"/>
                </a:solidFill>
              </a:rPr>
              <a:t>asociem fiecărui individ Xi o probabilitate pi de a fi selectat, în funcție de performanța acestuia (dată de funcția de fitness f)</a:t>
            </a:r>
            <a:endParaRPr b="1" sz="1700">
              <a:solidFill>
                <a:schemeClr val="dk2"/>
              </a:solidFill>
            </a:endParaRPr>
          </a:p>
        </p:txBody>
      </p:sp>
      <p:pic>
        <p:nvPicPr>
          <p:cNvPr id="343" name="Google Shape;343;g119db7e6866_0_2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14575" y="464900"/>
            <a:ext cx="1740574" cy="1740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g119db7e6866_0_2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39525" y="2723938"/>
            <a:ext cx="1419425" cy="1419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119db7e6866_0_25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ro" sz="2040">
                <a:solidFill>
                  <a:schemeClr val="dk1"/>
                </a:solidFill>
              </a:rPr>
              <a:t>Selecția proporțională</a:t>
            </a:r>
            <a:endParaRPr sz="2040">
              <a:solidFill>
                <a:schemeClr val="dk1"/>
              </a:solidFill>
            </a:endParaRPr>
          </a:p>
        </p:txBody>
      </p:sp>
      <p:sp>
        <p:nvSpPr>
          <p:cNvPr id="350" name="Google Shape;350;g119db7e6866_0_258"/>
          <p:cNvSpPr txBox="1"/>
          <p:nvPr>
            <p:ph idx="1" type="body"/>
          </p:nvPr>
        </p:nvSpPr>
        <p:spPr>
          <a:xfrm>
            <a:off x="729450" y="1789050"/>
            <a:ext cx="6585000" cy="32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>
                <a:solidFill>
                  <a:schemeClr val="dk2"/>
                </a:solidFill>
              </a:rPr>
              <a:t>Presupunem P(t)={X1 ,…,Xn }  </a:t>
            </a:r>
            <a:endParaRPr b="1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>
                <a:solidFill>
                  <a:schemeClr val="dk2"/>
                </a:solidFill>
              </a:rPr>
              <a:t>asociem fiecărui individ Xi o probabilitate pi de a fi selectat, în funcție de performanța acestuia (dată de funcția de fitness f)</a:t>
            </a:r>
            <a:endParaRPr b="1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b="1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b="1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b="1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b="1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 b="1">
              <a:solidFill>
                <a:schemeClr val="dk2"/>
              </a:solidFill>
            </a:endParaRPr>
          </a:p>
        </p:txBody>
      </p:sp>
      <p:pic>
        <p:nvPicPr>
          <p:cNvPr id="351" name="Google Shape;351;g119db7e6866_0_2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14575" y="464900"/>
            <a:ext cx="1740574" cy="1740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g119db7e6866_0_25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96925" y="2735620"/>
            <a:ext cx="4450050" cy="1253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119db7e6866_0_26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ro" sz="2040">
                <a:solidFill>
                  <a:schemeClr val="dk1"/>
                </a:solidFill>
              </a:rPr>
              <a:t>Selecția proporțională</a:t>
            </a:r>
            <a:endParaRPr sz="2040">
              <a:solidFill>
                <a:schemeClr val="dk1"/>
              </a:solidFill>
            </a:endParaRPr>
          </a:p>
        </p:txBody>
      </p:sp>
      <p:sp>
        <p:nvSpPr>
          <p:cNvPr id="358" name="Google Shape;358;g119db7e6866_0_266"/>
          <p:cNvSpPr txBox="1"/>
          <p:nvPr>
            <p:ph idx="1" type="body"/>
          </p:nvPr>
        </p:nvSpPr>
        <p:spPr>
          <a:xfrm>
            <a:off x="729450" y="1789050"/>
            <a:ext cx="6585000" cy="32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>
                <a:solidFill>
                  <a:schemeClr val="dk2"/>
                </a:solidFill>
              </a:rPr>
              <a:t>Presupunem P(t)={X1 ,…,Xn }  </a:t>
            </a:r>
            <a:endParaRPr b="1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>
                <a:solidFill>
                  <a:schemeClr val="dk2"/>
                </a:solidFill>
              </a:rPr>
              <a:t>asociem fiecărui individ Xi o probabilitate pi de a fi selectat, în funcție de performanța acestuia (dată de funcția de fitness f)</a:t>
            </a:r>
            <a:endParaRPr b="1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b="1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b="1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b="1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b="1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rPr b="1" lang="ro">
                <a:solidFill>
                  <a:schemeClr val="dk2"/>
                </a:solidFill>
              </a:rPr>
              <a:t>folosind </a:t>
            </a:r>
            <a:r>
              <a:rPr b="1" lang="ro">
                <a:solidFill>
                  <a:schemeClr val="accent3"/>
                </a:solidFill>
              </a:rPr>
              <a:t>metoda ruletei</a:t>
            </a:r>
            <a:r>
              <a:rPr b="1" lang="ro">
                <a:solidFill>
                  <a:schemeClr val="dk2"/>
                </a:solidFill>
              </a:rPr>
              <a:t> selectăm n indivizi (!copii), cu distribuția de probabilitate (p1 , p2 , …, pn)</a:t>
            </a:r>
            <a:endParaRPr b="1">
              <a:solidFill>
                <a:schemeClr val="dk2"/>
              </a:solidFill>
            </a:endParaRPr>
          </a:p>
        </p:txBody>
      </p:sp>
      <p:pic>
        <p:nvPicPr>
          <p:cNvPr id="359" name="Google Shape;359;g119db7e6866_0_2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14575" y="464900"/>
            <a:ext cx="1740574" cy="1740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g119db7e6866_0_26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96925" y="2735620"/>
            <a:ext cx="4450050" cy="1253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119db7e6866_0_27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ro" sz="2040">
                <a:solidFill>
                  <a:schemeClr val="dk1"/>
                </a:solidFill>
              </a:rPr>
              <a:t>Selecția proporțională - metoda ruletei</a:t>
            </a:r>
            <a:endParaRPr sz="2040">
              <a:solidFill>
                <a:schemeClr val="dk1"/>
              </a:solidFill>
            </a:endParaRPr>
          </a:p>
        </p:txBody>
      </p:sp>
      <p:sp>
        <p:nvSpPr>
          <p:cNvPr id="366" name="Google Shape;366;g119db7e6866_0_274"/>
          <p:cNvSpPr txBox="1"/>
          <p:nvPr>
            <p:ph idx="1" type="body"/>
          </p:nvPr>
        </p:nvSpPr>
        <p:spPr>
          <a:xfrm>
            <a:off x="729450" y="1789050"/>
            <a:ext cx="6585000" cy="32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>
                <a:solidFill>
                  <a:schemeClr val="dk2"/>
                </a:solidFill>
              </a:rPr>
              <a:t>Folosind metoda ruletei selectăm n indivizi (!copii), cu distribuția de probabilitate (p</a:t>
            </a:r>
            <a:r>
              <a:rPr b="1" baseline="-25000" lang="ro">
                <a:solidFill>
                  <a:schemeClr val="dk2"/>
                </a:solidFill>
              </a:rPr>
              <a:t>1</a:t>
            </a:r>
            <a:r>
              <a:rPr b="1" lang="ro">
                <a:solidFill>
                  <a:schemeClr val="dk2"/>
                </a:solidFill>
              </a:rPr>
              <a:t> , p</a:t>
            </a:r>
            <a:r>
              <a:rPr b="1" baseline="-25000" lang="ro">
                <a:solidFill>
                  <a:schemeClr val="dk2"/>
                </a:solidFill>
              </a:rPr>
              <a:t>2</a:t>
            </a:r>
            <a:r>
              <a:rPr b="1" lang="ro">
                <a:solidFill>
                  <a:schemeClr val="dk2"/>
                </a:solidFill>
              </a:rPr>
              <a:t> , …, p</a:t>
            </a:r>
            <a:r>
              <a:rPr b="1" baseline="-25000" lang="ro">
                <a:solidFill>
                  <a:schemeClr val="dk2"/>
                </a:solidFill>
              </a:rPr>
              <a:t>n</a:t>
            </a:r>
            <a:r>
              <a:rPr b="1" lang="ro">
                <a:solidFill>
                  <a:schemeClr val="dk2"/>
                </a:solidFill>
              </a:rPr>
              <a:t> ) </a:t>
            </a:r>
            <a:endParaRPr b="1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>
                <a:solidFill>
                  <a:schemeClr val="accent3"/>
                </a:solidFill>
              </a:rPr>
              <a:t>Etapa de Selecție:</a:t>
            </a:r>
            <a:endParaRPr b="1">
              <a:solidFill>
                <a:schemeClr val="accent3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</a:pPr>
            <a:r>
              <a:rPr b="1" lang="ro">
                <a:solidFill>
                  <a:schemeClr val="dk2"/>
                </a:solidFill>
              </a:rPr>
              <a:t>P</a:t>
            </a:r>
            <a:r>
              <a:rPr b="1" baseline="30000" lang="ro">
                <a:solidFill>
                  <a:schemeClr val="dk2"/>
                </a:solidFill>
              </a:rPr>
              <a:t>1</a:t>
            </a:r>
            <a:r>
              <a:rPr b="1" lang="ro">
                <a:solidFill>
                  <a:schemeClr val="dk2"/>
                </a:solidFill>
              </a:rPr>
              <a:t>(t)=∅</a:t>
            </a:r>
            <a:endParaRPr b="1">
              <a:solidFill>
                <a:schemeClr val="dk2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</a:pPr>
            <a:r>
              <a:rPr b="1" lang="ro">
                <a:solidFill>
                  <a:schemeClr val="dk2"/>
                </a:solidFill>
              </a:rPr>
              <a:t>repetă de</a:t>
            </a:r>
            <a:r>
              <a:rPr b="1" lang="ro">
                <a:solidFill>
                  <a:schemeClr val="dk1"/>
                </a:solidFill>
              </a:rPr>
              <a:t> </a:t>
            </a:r>
            <a:r>
              <a:rPr b="1" i="1" lang="ro">
                <a:solidFill>
                  <a:schemeClr val="dk1"/>
                </a:solidFill>
              </a:rPr>
              <a:t>n</a:t>
            </a:r>
            <a:r>
              <a:rPr b="1" lang="ro">
                <a:solidFill>
                  <a:schemeClr val="dk2"/>
                </a:solidFill>
              </a:rPr>
              <a:t> ori:</a:t>
            </a:r>
            <a:endParaRPr b="1">
              <a:solidFill>
                <a:schemeClr val="dk2"/>
              </a:solidFill>
            </a:endParaRPr>
          </a:p>
          <a:p>
            <a:pPr indent="-311150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○"/>
            </a:pPr>
            <a:r>
              <a:rPr b="1" lang="ro" sz="1300">
                <a:solidFill>
                  <a:schemeClr val="dk2"/>
                </a:solidFill>
              </a:rPr>
              <a:t>generează </a:t>
            </a:r>
            <a:r>
              <a:rPr b="1" i="1" lang="ro" sz="1300">
                <a:solidFill>
                  <a:schemeClr val="dk1"/>
                </a:solidFill>
              </a:rPr>
              <a:t>j</a:t>
            </a:r>
            <a:r>
              <a:rPr b="1" lang="ro" sz="1300">
                <a:solidFill>
                  <a:schemeClr val="dk1"/>
                </a:solidFill>
              </a:rPr>
              <a:t> </a:t>
            </a:r>
            <a:r>
              <a:rPr b="1" lang="ro" sz="1300">
                <a:solidFill>
                  <a:schemeClr val="dk2"/>
                </a:solidFill>
              </a:rPr>
              <a:t>cu probabilitatea (p</a:t>
            </a:r>
            <a:r>
              <a:rPr b="1" baseline="-25000" lang="ro" sz="1300">
                <a:solidFill>
                  <a:schemeClr val="dk2"/>
                </a:solidFill>
              </a:rPr>
              <a:t>1</a:t>
            </a:r>
            <a:r>
              <a:rPr b="1" lang="ro" sz="1300">
                <a:solidFill>
                  <a:schemeClr val="dk2"/>
                </a:solidFill>
              </a:rPr>
              <a:t>, p</a:t>
            </a:r>
            <a:r>
              <a:rPr b="1" baseline="-25000" lang="ro" sz="1300">
                <a:solidFill>
                  <a:schemeClr val="dk2"/>
                </a:solidFill>
              </a:rPr>
              <a:t>2</a:t>
            </a:r>
            <a:r>
              <a:rPr b="1" lang="ro" sz="1300">
                <a:solidFill>
                  <a:schemeClr val="dk2"/>
                </a:solidFill>
              </a:rPr>
              <a:t>, …, p</a:t>
            </a:r>
            <a:r>
              <a:rPr b="1" baseline="-25000" lang="ro" sz="1300">
                <a:solidFill>
                  <a:schemeClr val="dk2"/>
                </a:solidFill>
              </a:rPr>
              <a:t>n</a:t>
            </a:r>
            <a:r>
              <a:rPr b="1" lang="ro" sz="1300">
                <a:solidFill>
                  <a:schemeClr val="dk2"/>
                </a:solidFill>
              </a:rPr>
              <a:t>) folosind</a:t>
            </a:r>
            <a:r>
              <a:rPr b="1" lang="ro" sz="1300">
                <a:solidFill>
                  <a:schemeClr val="accent3"/>
                </a:solidFill>
              </a:rPr>
              <a:t> metoda ruletei</a:t>
            </a:r>
            <a:endParaRPr b="1" sz="1300">
              <a:solidFill>
                <a:schemeClr val="accent3"/>
              </a:solidFill>
            </a:endParaRPr>
          </a:p>
          <a:p>
            <a:pPr indent="-311150" lvl="2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</a:pPr>
            <a:r>
              <a:rPr b="1" lang="ro" sz="1300">
                <a:solidFill>
                  <a:schemeClr val="dk2"/>
                </a:solidFill>
              </a:rPr>
              <a:t>genereaza </a:t>
            </a:r>
            <a:r>
              <a:rPr b="1" i="1" lang="ro" sz="1300">
                <a:solidFill>
                  <a:schemeClr val="dk1"/>
                </a:solidFill>
              </a:rPr>
              <a:t>u</a:t>
            </a:r>
            <a:r>
              <a:rPr b="1" lang="ro" sz="1300">
                <a:solidFill>
                  <a:schemeClr val="dk2"/>
                </a:solidFill>
              </a:rPr>
              <a:t> variabila uniformă pe [0,1)</a:t>
            </a:r>
            <a:endParaRPr b="1" sz="1300">
              <a:solidFill>
                <a:schemeClr val="dk2"/>
              </a:solidFill>
            </a:endParaRPr>
          </a:p>
          <a:p>
            <a:pPr indent="-311150" lvl="2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■"/>
            </a:pPr>
            <a:r>
              <a:rPr b="1" lang="ro" sz="1300">
                <a:solidFill>
                  <a:schemeClr val="dk2"/>
                </a:solidFill>
              </a:rPr>
              <a:t>determină indicele j astfel încât u este între q</a:t>
            </a:r>
            <a:r>
              <a:rPr b="1" baseline="-25000" lang="ro" sz="1300">
                <a:solidFill>
                  <a:schemeClr val="dk2"/>
                </a:solidFill>
              </a:rPr>
              <a:t>j-1</a:t>
            </a:r>
            <a:r>
              <a:rPr b="1" lang="ro" sz="1300">
                <a:solidFill>
                  <a:schemeClr val="dk2"/>
                </a:solidFill>
              </a:rPr>
              <a:t>= p</a:t>
            </a:r>
            <a:r>
              <a:rPr b="1" baseline="-25000" lang="ro" sz="1300">
                <a:solidFill>
                  <a:schemeClr val="dk2"/>
                </a:solidFill>
              </a:rPr>
              <a:t>1</a:t>
            </a:r>
            <a:r>
              <a:rPr b="1" lang="ro" sz="1300">
                <a:solidFill>
                  <a:schemeClr val="dk2"/>
                </a:solidFill>
              </a:rPr>
              <a:t>+…+p</a:t>
            </a:r>
            <a:r>
              <a:rPr b="1" baseline="-25000" lang="ro" sz="1300">
                <a:solidFill>
                  <a:schemeClr val="dk2"/>
                </a:solidFill>
              </a:rPr>
              <a:t>j-1</a:t>
            </a:r>
            <a:r>
              <a:rPr b="1" lang="ro" sz="1300">
                <a:solidFill>
                  <a:schemeClr val="dk2"/>
                </a:solidFill>
              </a:rPr>
              <a:t> și q</a:t>
            </a:r>
            <a:r>
              <a:rPr b="1" baseline="-25000" lang="ro" sz="1300">
                <a:solidFill>
                  <a:schemeClr val="dk2"/>
                </a:solidFill>
              </a:rPr>
              <a:t>j</a:t>
            </a:r>
            <a:r>
              <a:rPr b="1" lang="ro" sz="1300">
                <a:solidFill>
                  <a:schemeClr val="dk2"/>
                </a:solidFill>
              </a:rPr>
              <a:t>= p</a:t>
            </a:r>
            <a:r>
              <a:rPr b="1" baseline="-25000" lang="ro" sz="1300">
                <a:solidFill>
                  <a:schemeClr val="dk2"/>
                </a:solidFill>
              </a:rPr>
              <a:t>1</a:t>
            </a:r>
            <a:r>
              <a:rPr b="1" lang="ro" sz="1300">
                <a:solidFill>
                  <a:schemeClr val="dk2"/>
                </a:solidFill>
              </a:rPr>
              <a:t>+…+p</a:t>
            </a:r>
            <a:r>
              <a:rPr b="1" baseline="-25000" lang="ro" sz="1300">
                <a:solidFill>
                  <a:schemeClr val="dk2"/>
                </a:solidFill>
              </a:rPr>
              <a:t>j </a:t>
            </a:r>
            <a:r>
              <a:rPr b="1" lang="ro" sz="1300">
                <a:solidFill>
                  <a:schemeClr val="dk2"/>
                </a:solidFill>
              </a:rPr>
              <a:t>(cu convenția q</a:t>
            </a:r>
            <a:r>
              <a:rPr b="1" baseline="-25000" lang="ro" sz="1300">
                <a:solidFill>
                  <a:schemeClr val="dk2"/>
                </a:solidFill>
              </a:rPr>
              <a:t>0</a:t>
            </a:r>
            <a:r>
              <a:rPr b="1" lang="ro" sz="1300">
                <a:solidFill>
                  <a:schemeClr val="dk2"/>
                </a:solidFill>
              </a:rPr>
              <a:t>=0)</a:t>
            </a:r>
            <a:endParaRPr b="1" sz="1300">
              <a:solidFill>
                <a:schemeClr val="dk2"/>
              </a:solidFill>
            </a:endParaRPr>
          </a:p>
          <a:p>
            <a:pPr indent="-311150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○"/>
            </a:pPr>
            <a:r>
              <a:rPr b="1" lang="ro" sz="1300">
                <a:solidFill>
                  <a:schemeClr val="dk2"/>
                </a:solidFill>
              </a:rPr>
              <a:t>adaugă la populația selectată P</a:t>
            </a:r>
            <a:r>
              <a:rPr b="1" baseline="30000" lang="ro" sz="1300">
                <a:solidFill>
                  <a:schemeClr val="dk2"/>
                </a:solidFill>
              </a:rPr>
              <a:t>1</a:t>
            </a:r>
            <a:r>
              <a:rPr b="1" lang="ro" sz="1300">
                <a:solidFill>
                  <a:schemeClr val="dk2"/>
                </a:solidFill>
              </a:rPr>
              <a:t>(t) o copie a lui X</a:t>
            </a:r>
            <a:r>
              <a:rPr b="1" baseline="-25000" lang="ro" sz="1300">
                <a:solidFill>
                  <a:schemeClr val="dk2"/>
                </a:solidFill>
              </a:rPr>
              <a:t>j</a:t>
            </a:r>
            <a:endParaRPr b="1" baseline="-25000" sz="13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 b="1">
              <a:solidFill>
                <a:schemeClr val="dk2"/>
              </a:solidFill>
            </a:endParaRPr>
          </a:p>
        </p:txBody>
      </p:sp>
      <p:pic>
        <p:nvPicPr>
          <p:cNvPr id="367" name="Google Shape;367;g119db7e6866_0_2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14575" y="464900"/>
            <a:ext cx="1740574" cy="1740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19db7e6866_0_11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Informal talk</a:t>
            </a:r>
            <a:endParaRPr/>
          </a:p>
        </p:txBody>
      </p:sp>
      <p:pic>
        <p:nvPicPr>
          <p:cNvPr id="108" name="Google Shape;108;g119db7e6866_0_113"/>
          <p:cNvPicPr preferRelativeResize="0"/>
          <p:nvPr/>
        </p:nvPicPr>
        <p:blipFill rotWithShape="1">
          <a:blip r:embed="rId3">
            <a:alphaModFix/>
          </a:blip>
          <a:srcRect b="23692" l="0" r="0" t="0"/>
          <a:stretch/>
        </p:blipFill>
        <p:spPr>
          <a:xfrm>
            <a:off x="6925300" y="513100"/>
            <a:ext cx="2247900" cy="191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g119db7e6866_0_113"/>
          <p:cNvPicPr preferRelativeResize="0"/>
          <p:nvPr/>
        </p:nvPicPr>
        <p:blipFill rotWithShape="1">
          <a:blip r:embed="rId4">
            <a:alphaModFix/>
          </a:blip>
          <a:srcRect b="7070" l="0" r="0" t="0"/>
          <a:stretch/>
        </p:blipFill>
        <p:spPr>
          <a:xfrm>
            <a:off x="152400" y="2006250"/>
            <a:ext cx="3433901" cy="2773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119db7e6866_0_28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ro" sz="2040">
                <a:solidFill>
                  <a:schemeClr val="dk1"/>
                </a:solidFill>
              </a:rPr>
              <a:t>Selecția </a:t>
            </a:r>
            <a:endParaRPr sz="2040">
              <a:solidFill>
                <a:schemeClr val="dk1"/>
              </a:solidFill>
            </a:endParaRPr>
          </a:p>
        </p:txBody>
      </p:sp>
      <p:sp>
        <p:nvSpPr>
          <p:cNvPr id="373" name="Google Shape;373;g119db7e6866_0_285"/>
          <p:cNvSpPr txBox="1"/>
          <p:nvPr>
            <p:ph idx="1" type="body"/>
          </p:nvPr>
        </p:nvSpPr>
        <p:spPr>
          <a:xfrm>
            <a:off x="729450" y="1789050"/>
            <a:ext cx="6585000" cy="32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>
                <a:solidFill>
                  <a:schemeClr val="accent3"/>
                </a:solidFill>
              </a:rPr>
              <a:t>Selecție elitistă</a:t>
            </a:r>
            <a:r>
              <a:rPr b="1" lang="ro">
                <a:solidFill>
                  <a:schemeClr val="dk2"/>
                </a:solidFill>
              </a:rPr>
              <a:t> = trecerea explicită a celui mai bun individ în generația următoare  </a:t>
            </a:r>
            <a:endParaRPr b="1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>
                <a:solidFill>
                  <a:schemeClr val="accent3"/>
                </a:solidFill>
              </a:rPr>
              <a:t>Selecție turneu</a:t>
            </a:r>
            <a:r>
              <a:rPr b="1" lang="ro">
                <a:solidFill>
                  <a:schemeClr val="dk2"/>
                </a:solidFill>
              </a:rPr>
              <a:t> = se aleg aleatoriu k indivizi din populație şi se selectează cel mai performant dintre ei </a:t>
            </a:r>
            <a:endParaRPr b="1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rPr b="1" lang="ro">
                <a:solidFill>
                  <a:schemeClr val="dk2"/>
                </a:solidFill>
              </a:rPr>
              <a:t> </a:t>
            </a:r>
            <a:r>
              <a:rPr b="1" lang="ro">
                <a:solidFill>
                  <a:schemeClr val="accent3"/>
                </a:solidFill>
              </a:rPr>
              <a:t>Selecție bazată pe ordonare</a:t>
            </a:r>
            <a:r>
              <a:rPr b="1" lang="ro">
                <a:solidFill>
                  <a:schemeClr val="dk2"/>
                </a:solidFill>
              </a:rPr>
              <a:t> = se ordonează indivizii după performanță şi li se asociază câte o probabilitate de selecție în funcție de locul lor după ordonare </a:t>
            </a:r>
            <a:endParaRPr b="1">
              <a:solidFill>
                <a:schemeClr val="dk2"/>
              </a:solidFill>
            </a:endParaRPr>
          </a:p>
        </p:txBody>
      </p:sp>
      <p:pic>
        <p:nvPicPr>
          <p:cNvPr id="374" name="Google Shape;374;g119db7e6866_0_2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14575" y="464900"/>
            <a:ext cx="1740574" cy="1740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119db7e6866_0_29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ro" sz="2040">
                <a:solidFill>
                  <a:schemeClr val="dk1"/>
                </a:solidFill>
              </a:rPr>
              <a:t>Încrucișarea</a:t>
            </a:r>
            <a:endParaRPr sz="2040">
              <a:solidFill>
                <a:schemeClr val="dk1"/>
              </a:solidFill>
            </a:endParaRPr>
          </a:p>
        </p:txBody>
      </p:sp>
      <p:sp>
        <p:nvSpPr>
          <p:cNvPr id="380" name="Google Shape;380;g119db7e6866_0_292"/>
          <p:cNvSpPr txBox="1"/>
          <p:nvPr>
            <p:ph idx="1" type="body"/>
          </p:nvPr>
        </p:nvSpPr>
        <p:spPr>
          <a:xfrm>
            <a:off x="729450" y="1789050"/>
            <a:ext cx="6585000" cy="32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>
                <a:solidFill>
                  <a:schemeClr val="dk2"/>
                </a:solidFill>
              </a:rPr>
              <a:t>Permite combinarea informațiilor de la părinți </a:t>
            </a:r>
            <a:endParaRPr b="1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>
                <a:solidFill>
                  <a:schemeClr val="dk2"/>
                </a:solidFill>
              </a:rPr>
              <a:t>Doi părinți dau naștere la doi descendenți</a:t>
            </a:r>
            <a:endParaRPr b="1">
              <a:solidFill>
                <a:schemeClr val="dk2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</a:pPr>
            <a:r>
              <a:rPr b="1" lang="ro">
                <a:solidFill>
                  <a:schemeClr val="dk2"/>
                </a:solidFill>
              </a:rPr>
              <a:t>cu un punct de tăietură (de rupere)  </a:t>
            </a:r>
            <a:endParaRPr b="1">
              <a:solidFill>
                <a:schemeClr val="dk2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</a:pPr>
            <a:r>
              <a:rPr b="1" lang="ro">
                <a:solidFill>
                  <a:schemeClr val="dk2"/>
                </a:solidFill>
              </a:rPr>
              <a:t>cu mai multe puncte de rupere  </a:t>
            </a:r>
            <a:endParaRPr b="1">
              <a:solidFill>
                <a:schemeClr val="dk2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</a:pPr>
            <a:r>
              <a:rPr b="1" lang="ro">
                <a:solidFill>
                  <a:schemeClr val="dk2"/>
                </a:solidFill>
              </a:rPr>
              <a:t>uniformă  </a:t>
            </a:r>
            <a:endParaRPr b="1">
              <a:solidFill>
                <a:schemeClr val="dk2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</a:pPr>
            <a:r>
              <a:rPr b="1" lang="ro">
                <a:solidFill>
                  <a:schemeClr val="dk2"/>
                </a:solidFill>
              </a:rPr>
              <a:t>etc</a:t>
            </a:r>
            <a:endParaRPr b="1">
              <a:solidFill>
                <a:schemeClr val="dk2"/>
              </a:solidFill>
            </a:endParaRPr>
          </a:p>
        </p:txBody>
      </p:sp>
      <p:pic>
        <p:nvPicPr>
          <p:cNvPr id="381" name="Google Shape;381;g119db7e6866_0_2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08725" y="508250"/>
            <a:ext cx="3935275" cy="144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119db7e6866_0_30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ro" sz="2040">
                <a:solidFill>
                  <a:schemeClr val="dk1"/>
                </a:solidFill>
              </a:rPr>
              <a:t>Încrucișarea</a:t>
            </a:r>
            <a:endParaRPr sz="2040">
              <a:solidFill>
                <a:schemeClr val="dk1"/>
              </a:solidFill>
            </a:endParaRPr>
          </a:p>
        </p:txBody>
      </p:sp>
      <p:sp>
        <p:nvSpPr>
          <p:cNvPr id="387" name="Google Shape;387;g119db7e6866_0_302"/>
          <p:cNvSpPr txBox="1"/>
          <p:nvPr>
            <p:ph idx="1" type="body"/>
          </p:nvPr>
        </p:nvSpPr>
        <p:spPr>
          <a:xfrm>
            <a:off x="729450" y="1789050"/>
            <a:ext cx="6585000" cy="32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>
                <a:solidFill>
                  <a:schemeClr val="dk2"/>
                </a:solidFill>
              </a:rPr>
              <a:t>Cu un punct de tăietură (de rupere)</a:t>
            </a:r>
            <a:endParaRPr b="1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>
                <a:solidFill>
                  <a:schemeClr val="accent3"/>
                </a:solidFill>
              </a:rPr>
              <a:t>2 părinți</a:t>
            </a:r>
            <a:r>
              <a:rPr b="1" lang="ro">
                <a:solidFill>
                  <a:schemeClr val="dk2"/>
                </a:solidFill>
              </a:rPr>
              <a:t>  =&gt; </a:t>
            </a:r>
            <a:r>
              <a:rPr b="1" lang="ro">
                <a:solidFill>
                  <a:schemeClr val="dk1"/>
                </a:solidFill>
              </a:rPr>
              <a:t>2 indivizi noi</a:t>
            </a:r>
            <a:r>
              <a:rPr b="1" lang="ro">
                <a:solidFill>
                  <a:schemeClr val="dk2"/>
                </a:solidFill>
              </a:rPr>
              <a:t> care iau locul părinților în populație</a:t>
            </a:r>
            <a:endParaRPr b="1">
              <a:solidFill>
                <a:schemeClr val="dk2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 b="1">
              <a:solidFill>
                <a:schemeClr val="dk2"/>
              </a:solidFill>
            </a:endParaRPr>
          </a:p>
        </p:txBody>
      </p:sp>
      <p:pic>
        <p:nvPicPr>
          <p:cNvPr id="388" name="Google Shape;388;g119db7e6866_0_30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08725" y="508250"/>
            <a:ext cx="3935275" cy="144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g119db7e6866_0_30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1600" y="2967249"/>
            <a:ext cx="7314449" cy="18269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119db7e6866_0_31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ro" sz="2040">
                <a:solidFill>
                  <a:schemeClr val="dk1"/>
                </a:solidFill>
              </a:rPr>
              <a:t>Încrucișarea</a:t>
            </a:r>
            <a:endParaRPr sz="2040">
              <a:solidFill>
                <a:schemeClr val="dk1"/>
              </a:solidFill>
            </a:endParaRPr>
          </a:p>
        </p:txBody>
      </p:sp>
      <p:sp>
        <p:nvSpPr>
          <p:cNvPr id="395" name="Google Shape;395;g119db7e6866_0_311"/>
          <p:cNvSpPr txBox="1"/>
          <p:nvPr>
            <p:ph idx="1" type="body"/>
          </p:nvPr>
        </p:nvSpPr>
        <p:spPr>
          <a:xfrm>
            <a:off x="729450" y="1789050"/>
            <a:ext cx="6585000" cy="32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>
                <a:solidFill>
                  <a:schemeClr val="dk2"/>
                </a:solidFill>
              </a:rPr>
              <a:t>Cu un punct de tăietură (de rupere)</a:t>
            </a:r>
            <a:endParaRPr b="1">
              <a:solidFill>
                <a:schemeClr val="dk2"/>
              </a:solidFill>
            </a:endParaRPr>
          </a:p>
          <a:p>
            <a:pPr indent="45720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>
                <a:solidFill>
                  <a:schemeClr val="dk2"/>
                </a:solidFill>
              </a:rPr>
              <a:t>Nu toți cromozomii din P</a:t>
            </a:r>
            <a:r>
              <a:rPr b="1" baseline="30000" lang="ro">
                <a:solidFill>
                  <a:schemeClr val="dk2"/>
                </a:solidFill>
              </a:rPr>
              <a:t>1</a:t>
            </a:r>
            <a:r>
              <a:rPr b="1" lang="ro">
                <a:solidFill>
                  <a:schemeClr val="dk2"/>
                </a:solidFill>
              </a:rPr>
              <a:t>(t) participă la încrucișare.  </a:t>
            </a:r>
            <a:endParaRPr b="1">
              <a:solidFill>
                <a:schemeClr val="dk2"/>
              </a:solidFill>
            </a:endParaRPr>
          </a:p>
          <a:p>
            <a:pPr indent="45720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>
                <a:solidFill>
                  <a:schemeClr val="dk2"/>
                </a:solidFill>
              </a:rPr>
              <a:t>Un cromozom participă la încrucișare cu o probabilitate fixată pc (probabilitate de încrucișare – dată de intrare) </a:t>
            </a:r>
            <a:endParaRPr b="1">
              <a:solidFill>
                <a:schemeClr val="dk2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 b="1">
              <a:solidFill>
                <a:schemeClr val="dk2"/>
              </a:solidFill>
            </a:endParaRPr>
          </a:p>
        </p:txBody>
      </p:sp>
      <p:pic>
        <p:nvPicPr>
          <p:cNvPr id="396" name="Google Shape;396;g119db7e6866_0_3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08725" y="508250"/>
            <a:ext cx="3935275" cy="144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119db7e6866_0_31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ro" sz="2040">
                <a:solidFill>
                  <a:schemeClr val="dk1"/>
                </a:solidFill>
              </a:rPr>
              <a:t>Încrucișarea</a:t>
            </a:r>
            <a:endParaRPr sz="2040">
              <a:solidFill>
                <a:schemeClr val="dk1"/>
              </a:solidFill>
            </a:endParaRPr>
          </a:p>
        </p:txBody>
      </p:sp>
      <p:sp>
        <p:nvSpPr>
          <p:cNvPr id="402" name="Google Shape;402;g119db7e6866_0_319"/>
          <p:cNvSpPr txBox="1"/>
          <p:nvPr>
            <p:ph idx="1" type="body"/>
          </p:nvPr>
        </p:nvSpPr>
        <p:spPr>
          <a:xfrm>
            <a:off x="729450" y="1789050"/>
            <a:ext cx="6585000" cy="32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>
                <a:solidFill>
                  <a:schemeClr val="dk2"/>
                </a:solidFill>
              </a:rPr>
              <a:t>Cu un punct de tăietură (de rupere)</a:t>
            </a:r>
            <a:endParaRPr b="1">
              <a:solidFill>
                <a:schemeClr val="dk2"/>
              </a:solidFill>
            </a:endParaRPr>
          </a:p>
          <a:p>
            <a:pPr indent="45720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>
                <a:solidFill>
                  <a:schemeClr val="dk2"/>
                </a:solidFill>
              </a:rPr>
              <a:t>Un cromozom participă la încrucișare cu o probabilitate fixată pc (probabilitate de încrucișare – dată de intrare) </a:t>
            </a:r>
            <a:endParaRPr b="1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 u="sng">
                <a:solidFill>
                  <a:schemeClr val="dk2"/>
                </a:solidFill>
              </a:rPr>
              <a:t>Etapa de încrucișare: </a:t>
            </a:r>
            <a:endParaRPr b="1">
              <a:solidFill>
                <a:schemeClr val="dk2"/>
              </a:solidFill>
            </a:endParaRPr>
          </a:p>
          <a:p>
            <a:pPr indent="-31115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</a:pPr>
            <a:r>
              <a:rPr lang="ro">
                <a:solidFill>
                  <a:schemeClr val="dk2"/>
                </a:solidFill>
              </a:rPr>
              <a:t>Notăm P</a:t>
            </a:r>
            <a:r>
              <a:rPr baseline="30000" lang="ro">
                <a:solidFill>
                  <a:schemeClr val="dk2"/>
                </a:solidFill>
              </a:rPr>
              <a:t>1</a:t>
            </a:r>
            <a:r>
              <a:rPr lang="ro">
                <a:solidFill>
                  <a:schemeClr val="dk2"/>
                </a:solidFill>
              </a:rPr>
              <a:t>(t)={X</a:t>
            </a:r>
            <a:r>
              <a:rPr baseline="-25000" lang="ro">
                <a:solidFill>
                  <a:schemeClr val="dk2"/>
                </a:solidFill>
              </a:rPr>
              <a:t>1</a:t>
            </a:r>
            <a:r>
              <a:rPr lang="ro">
                <a:solidFill>
                  <a:schemeClr val="dk2"/>
                </a:solidFill>
              </a:rPr>
              <a:t>,X</a:t>
            </a:r>
            <a:r>
              <a:rPr baseline="-25000" lang="ro">
                <a:solidFill>
                  <a:schemeClr val="dk2"/>
                </a:solidFill>
              </a:rPr>
              <a:t>2</a:t>
            </a:r>
            <a:r>
              <a:rPr lang="ro">
                <a:solidFill>
                  <a:schemeClr val="dk2"/>
                </a:solidFill>
              </a:rPr>
              <a:t>,...,X</a:t>
            </a:r>
            <a:r>
              <a:rPr baseline="-25000" lang="ro">
                <a:solidFill>
                  <a:schemeClr val="dk2"/>
                </a:solidFill>
              </a:rPr>
              <a:t>n</a:t>
            </a:r>
            <a:r>
              <a:rPr lang="ro">
                <a:solidFill>
                  <a:schemeClr val="dk2"/>
                </a:solidFill>
              </a:rPr>
              <a:t>}</a:t>
            </a:r>
            <a:endParaRPr>
              <a:solidFill>
                <a:schemeClr val="dk2"/>
              </a:solidFill>
            </a:endParaRPr>
          </a:p>
          <a:p>
            <a:pPr indent="-3111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</a:pPr>
            <a:r>
              <a:rPr lang="ro">
                <a:solidFill>
                  <a:schemeClr val="lt1"/>
                </a:solidFill>
              </a:rPr>
              <a:t>for i = 1,n</a:t>
            </a:r>
            <a:endParaRPr>
              <a:solidFill>
                <a:schemeClr val="lt1"/>
              </a:solidFill>
            </a:endParaRPr>
          </a:p>
          <a:p>
            <a:pPr indent="-311150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○"/>
            </a:pPr>
            <a:r>
              <a:rPr lang="ro" sz="1300">
                <a:solidFill>
                  <a:schemeClr val="lt1"/>
                </a:solidFill>
              </a:rPr>
              <a:t>genereaza </a:t>
            </a:r>
            <a:r>
              <a:rPr b="1" lang="ro" sz="1300">
                <a:solidFill>
                  <a:schemeClr val="lt1"/>
                </a:solidFill>
              </a:rPr>
              <a:t>u</a:t>
            </a:r>
            <a:r>
              <a:rPr lang="ro" sz="1300">
                <a:solidFill>
                  <a:schemeClr val="lt1"/>
                </a:solidFill>
              </a:rPr>
              <a:t> variabila uniformă pe [0,1]</a:t>
            </a:r>
            <a:endParaRPr sz="1300">
              <a:solidFill>
                <a:schemeClr val="lt1"/>
              </a:solidFill>
            </a:endParaRPr>
          </a:p>
          <a:p>
            <a:pPr indent="-311150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○"/>
            </a:pPr>
            <a:r>
              <a:rPr lang="ro" sz="1300">
                <a:solidFill>
                  <a:schemeClr val="lt1"/>
                </a:solidFill>
              </a:rPr>
              <a:t>daca </a:t>
            </a:r>
            <a:r>
              <a:rPr b="1" lang="ro" sz="1300">
                <a:solidFill>
                  <a:schemeClr val="lt1"/>
                </a:solidFill>
              </a:rPr>
              <a:t>u&lt;pc</a:t>
            </a:r>
            <a:r>
              <a:rPr lang="ro" sz="1300">
                <a:solidFill>
                  <a:schemeClr val="lt1"/>
                </a:solidFill>
              </a:rPr>
              <a:t> atunci </a:t>
            </a:r>
            <a:r>
              <a:rPr b="1" lang="ro" sz="1300" u="sng">
                <a:solidFill>
                  <a:schemeClr val="lt1"/>
                </a:solidFill>
              </a:rPr>
              <a:t>marcheaza </a:t>
            </a:r>
            <a:r>
              <a:rPr lang="ro" sz="1300">
                <a:solidFill>
                  <a:schemeClr val="lt1"/>
                </a:solidFill>
              </a:rPr>
              <a:t>(va participa la incrucisare)</a:t>
            </a:r>
            <a:endParaRPr sz="1300">
              <a:solidFill>
                <a:schemeClr val="lt1"/>
              </a:solidFill>
            </a:endParaRPr>
          </a:p>
          <a:p>
            <a:pPr indent="-3111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</a:pPr>
            <a:r>
              <a:rPr lang="ro">
                <a:solidFill>
                  <a:schemeClr val="lt1"/>
                </a:solidFill>
              </a:rPr>
              <a:t>formeaza perechi disjuncte de cromozomi marcați și</a:t>
            </a:r>
            <a:endParaRPr>
              <a:solidFill>
                <a:schemeClr val="lt1"/>
              </a:solidFill>
            </a:endParaRPr>
          </a:p>
          <a:p>
            <a:pPr indent="-3111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</a:pPr>
            <a:r>
              <a:rPr lang="ro">
                <a:solidFill>
                  <a:schemeClr val="lt1"/>
                </a:solidFill>
              </a:rPr>
              <a:t>aplică pentru fiecare pereche operatorul de încrucișare;</a:t>
            </a:r>
            <a:endParaRPr>
              <a:solidFill>
                <a:schemeClr val="lt1"/>
              </a:solidFill>
            </a:endParaRPr>
          </a:p>
          <a:p>
            <a:pPr indent="-3111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</a:pPr>
            <a:r>
              <a:rPr lang="ro">
                <a:solidFill>
                  <a:schemeClr val="lt1"/>
                </a:solidFill>
              </a:rPr>
              <a:t>descendeții rezultați înlocuiesc părinții în populație</a:t>
            </a:r>
            <a:endParaRPr>
              <a:solidFill>
                <a:schemeClr val="lt1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403" name="Google Shape;403;g119db7e6866_0_3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08725" y="508250"/>
            <a:ext cx="3935275" cy="144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119db7e6866_0_32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ro" sz="2040">
                <a:solidFill>
                  <a:schemeClr val="dk1"/>
                </a:solidFill>
              </a:rPr>
              <a:t>Încrucișarea</a:t>
            </a:r>
            <a:endParaRPr sz="2040">
              <a:solidFill>
                <a:schemeClr val="dk1"/>
              </a:solidFill>
            </a:endParaRPr>
          </a:p>
        </p:txBody>
      </p:sp>
      <p:sp>
        <p:nvSpPr>
          <p:cNvPr id="409" name="Google Shape;409;g119db7e6866_0_327"/>
          <p:cNvSpPr txBox="1"/>
          <p:nvPr>
            <p:ph idx="1" type="body"/>
          </p:nvPr>
        </p:nvSpPr>
        <p:spPr>
          <a:xfrm>
            <a:off x="729450" y="1789050"/>
            <a:ext cx="6585000" cy="32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>
                <a:solidFill>
                  <a:schemeClr val="dk2"/>
                </a:solidFill>
              </a:rPr>
              <a:t>Cu un punct de tăietură (de rupere)</a:t>
            </a:r>
            <a:endParaRPr b="1">
              <a:solidFill>
                <a:schemeClr val="dk2"/>
              </a:solidFill>
            </a:endParaRPr>
          </a:p>
          <a:p>
            <a:pPr indent="45720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>
                <a:solidFill>
                  <a:schemeClr val="dk2"/>
                </a:solidFill>
              </a:rPr>
              <a:t>Un cromozom participă la încrucișare cu o probabilitate fixată pc (probabilitate de încrucișare – dată de intrare) </a:t>
            </a:r>
            <a:endParaRPr b="1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 u="sng">
                <a:solidFill>
                  <a:schemeClr val="dk2"/>
                </a:solidFill>
              </a:rPr>
              <a:t>Etapa de încrucișare: </a:t>
            </a:r>
            <a:endParaRPr b="1">
              <a:solidFill>
                <a:schemeClr val="dk2"/>
              </a:solidFill>
            </a:endParaRPr>
          </a:p>
          <a:p>
            <a:pPr indent="-31115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</a:pPr>
            <a:r>
              <a:rPr lang="ro">
                <a:solidFill>
                  <a:schemeClr val="dk2"/>
                </a:solidFill>
              </a:rPr>
              <a:t>Notăm P</a:t>
            </a:r>
            <a:r>
              <a:rPr baseline="30000" lang="ro">
                <a:solidFill>
                  <a:schemeClr val="dk2"/>
                </a:solidFill>
              </a:rPr>
              <a:t>1</a:t>
            </a:r>
            <a:r>
              <a:rPr lang="ro">
                <a:solidFill>
                  <a:schemeClr val="dk2"/>
                </a:solidFill>
              </a:rPr>
              <a:t>(t)={X</a:t>
            </a:r>
            <a:r>
              <a:rPr baseline="-25000" lang="ro">
                <a:solidFill>
                  <a:schemeClr val="dk2"/>
                </a:solidFill>
              </a:rPr>
              <a:t>1</a:t>
            </a:r>
            <a:r>
              <a:rPr lang="ro">
                <a:solidFill>
                  <a:schemeClr val="dk2"/>
                </a:solidFill>
              </a:rPr>
              <a:t>,X</a:t>
            </a:r>
            <a:r>
              <a:rPr baseline="-25000" lang="ro">
                <a:solidFill>
                  <a:schemeClr val="dk2"/>
                </a:solidFill>
              </a:rPr>
              <a:t>2</a:t>
            </a:r>
            <a:r>
              <a:rPr lang="ro">
                <a:solidFill>
                  <a:schemeClr val="dk2"/>
                </a:solidFill>
              </a:rPr>
              <a:t>,...,X</a:t>
            </a:r>
            <a:r>
              <a:rPr baseline="-25000" lang="ro">
                <a:solidFill>
                  <a:schemeClr val="dk2"/>
                </a:solidFill>
              </a:rPr>
              <a:t>n</a:t>
            </a:r>
            <a:r>
              <a:rPr lang="ro">
                <a:solidFill>
                  <a:schemeClr val="dk2"/>
                </a:solidFill>
              </a:rPr>
              <a:t>}</a:t>
            </a:r>
            <a:endParaRPr>
              <a:solidFill>
                <a:schemeClr val="dk2"/>
              </a:solidFill>
            </a:endParaRPr>
          </a:p>
          <a:p>
            <a:pPr indent="-3111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</a:pPr>
            <a:r>
              <a:rPr lang="ro">
                <a:solidFill>
                  <a:schemeClr val="dk2"/>
                </a:solidFill>
              </a:rPr>
              <a:t>for i = 1,n</a:t>
            </a:r>
            <a:endParaRPr>
              <a:solidFill>
                <a:schemeClr val="dk2"/>
              </a:solidFill>
            </a:endParaRPr>
          </a:p>
          <a:p>
            <a:pPr indent="-311150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○"/>
            </a:pPr>
            <a:r>
              <a:rPr lang="ro" sz="1300">
                <a:solidFill>
                  <a:schemeClr val="dk2"/>
                </a:solidFill>
              </a:rPr>
              <a:t>genereaza </a:t>
            </a:r>
            <a:r>
              <a:rPr b="1" lang="ro" sz="1300">
                <a:solidFill>
                  <a:schemeClr val="accent3"/>
                </a:solidFill>
              </a:rPr>
              <a:t>u</a:t>
            </a:r>
            <a:r>
              <a:rPr lang="ro" sz="1300">
                <a:solidFill>
                  <a:schemeClr val="dk2"/>
                </a:solidFill>
              </a:rPr>
              <a:t> variabila uniformă pe [0,1]</a:t>
            </a:r>
            <a:endParaRPr sz="1300">
              <a:solidFill>
                <a:schemeClr val="dk2"/>
              </a:solidFill>
            </a:endParaRPr>
          </a:p>
          <a:p>
            <a:pPr indent="-311150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○"/>
            </a:pPr>
            <a:r>
              <a:rPr lang="ro" sz="1300">
                <a:solidFill>
                  <a:schemeClr val="lt1"/>
                </a:solidFill>
              </a:rPr>
              <a:t>daca </a:t>
            </a:r>
            <a:r>
              <a:rPr b="1" lang="ro" sz="1300">
                <a:solidFill>
                  <a:schemeClr val="lt1"/>
                </a:solidFill>
              </a:rPr>
              <a:t>u&lt;pc</a:t>
            </a:r>
            <a:r>
              <a:rPr lang="ro" sz="1300">
                <a:solidFill>
                  <a:schemeClr val="lt1"/>
                </a:solidFill>
              </a:rPr>
              <a:t> atunci </a:t>
            </a:r>
            <a:r>
              <a:rPr b="1" lang="ro" sz="1300" u="sng">
                <a:solidFill>
                  <a:schemeClr val="lt1"/>
                </a:solidFill>
              </a:rPr>
              <a:t>marcheaza </a:t>
            </a:r>
            <a:r>
              <a:rPr lang="ro" sz="1300">
                <a:solidFill>
                  <a:schemeClr val="lt1"/>
                </a:solidFill>
              </a:rPr>
              <a:t>(va participa la incrucisare)</a:t>
            </a:r>
            <a:endParaRPr sz="1300">
              <a:solidFill>
                <a:schemeClr val="lt1"/>
              </a:solidFill>
            </a:endParaRPr>
          </a:p>
          <a:p>
            <a:pPr indent="-3111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</a:pPr>
            <a:r>
              <a:rPr lang="ro">
                <a:solidFill>
                  <a:schemeClr val="lt1"/>
                </a:solidFill>
              </a:rPr>
              <a:t>formeaza perechi disjuncte de cromozomi marcați și</a:t>
            </a:r>
            <a:endParaRPr>
              <a:solidFill>
                <a:schemeClr val="lt1"/>
              </a:solidFill>
            </a:endParaRPr>
          </a:p>
          <a:p>
            <a:pPr indent="-3111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</a:pPr>
            <a:r>
              <a:rPr lang="ro">
                <a:solidFill>
                  <a:schemeClr val="lt1"/>
                </a:solidFill>
              </a:rPr>
              <a:t>aplică pentru fiecare pereche operatorul de încrucișare;</a:t>
            </a:r>
            <a:endParaRPr>
              <a:solidFill>
                <a:schemeClr val="lt1"/>
              </a:solidFill>
            </a:endParaRPr>
          </a:p>
          <a:p>
            <a:pPr indent="-3111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</a:pPr>
            <a:r>
              <a:rPr lang="ro">
                <a:solidFill>
                  <a:schemeClr val="lt1"/>
                </a:solidFill>
              </a:rPr>
              <a:t>descendeții rezultați înlocuiesc părinții în populație</a:t>
            </a:r>
            <a:endParaRPr>
              <a:solidFill>
                <a:schemeClr val="lt1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410" name="Google Shape;410;g119db7e6866_0_3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08725" y="508250"/>
            <a:ext cx="3935275" cy="144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119db7e6866_0_33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ro" sz="2040">
                <a:solidFill>
                  <a:schemeClr val="dk1"/>
                </a:solidFill>
              </a:rPr>
              <a:t>Încrucișarea</a:t>
            </a:r>
            <a:endParaRPr sz="2040">
              <a:solidFill>
                <a:schemeClr val="dk1"/>
              </a:solidFill>
            </a:endParaRPr>
          </a:p>
        </p:txBody>
      </p:sp>
      <p:sp>
        <p:nvSpPr>
          <p:cNvPr id="416" name="Google Shape;416;g119db7e6866_0_339"/>
          <p:cNvSpPr txBox="1"/>
          <p:nvPr>
            <p:ph idx="1" type="body"/>
          </p:nvPr>
        </p:nvSpPr>
        <p:spPr>
          <a:xfrm>
            <a:off x="729450" y="1789050"/>
            <a:ext cx="6585000" cy="32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>
                <a:solidFill>
                  <a:schemeClr val="dk2"/>
                </a:solidFill>
              </a:rPr>
              <a:t>Cu un punct de tăietură (de rupere)</a:t>
            </a:r>
            <a:endParaRPr b="1">
              <a:solidFill>
                <a:schemeClr val="dk2"/>
              </a:solidFill>
            </a:endParaRPr>
          </a:p>
          <a:p>
            <a:pPr indent="45720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>
                <a:solidFill>
                  <a:schemeClr val="dk2"/>
                </a:solidFill>
              </a:rPr>
              <a:t>Un cromozom participă la încrucișare cu o probabilitate fixată pc (probabilitate de încrucișare – dată de intrare) </a:t>
            </a:r>
            <a:endParaRPr b="1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 u="sng">
                <a:solidFill>
                  <a:schemeClr val="dk2"/>
                </a:solidFill>
              </a:rPr>
              <a:t>Etapa de încrucișare: </a:t>
            </a:r>
            <a:endParaRPr b="1">
              <a:solidFill>
                <a:schemeClr val="dk2"/>
              </a:solidFill>
            </a:endParaRPr>
          </a:p>
          <a:p>
            <a:pPr indent="-31115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</a:pPr>
            <a:r>
              <a:rPr lang="ro">
                <a:solidFill>
                  <a:schemeClr val="dk2"/>
                </a:solidFill>
              </a:rPr>
              <a:t>Notăm P</a:t>
            </a:r>
            <a:r>
              <a:rPr baseline="30000" lang="ro">
                <a:solidFill>
                  <a:schemeClr val="dk2"/>
                </a:solidFill>
              </a:rPr>
              <a:t>1</a:t>
            </a:r>
            <a:r>
              <a:rPr lang="ro">
                <a:solidFill>
                  <a:schemeClr val="dk2"/>
                </a:solidFill>
              </a:rPr>
              <a:t>(t)={X</a:t>
            </a:r>
            <a:r>
              <a:rPr baseline="-25000" lang="ro">
                <a:solidFill>
                  <a:schemeClr val="dk2"/>
                </a:solidFill>
              </a:rPr>
              <a:t>1</a:t>
            </a:r>
            <a:r>
              <a:rPr lang="ro">
                <a:solidFill>
                  <a:schemeClr val="dk2"/>
                </a:solidFill>
              </a:rPr>
              <a:t>,X</a:t>
            </a:r>
            <a:r>
              <a:rPr baseline="-25000" lang="ro">
                <a:solidFill>
                  <a:schemeClr val="dk2"/>
                </a:solidFill>
              </a:rPr>
              <a:t>2</a:t>
            </a:r>
            <a:r>
              <a:rPr lang="ro">
                <a:solidFill>
                  <a:schemeClr val="dk2"/>
                </a:solidFill>
              </a:rPr>
              <a:t>,...,X</a:t>
            </a:r>
            <a:r>
              <a:rPr baseline="-25000" lang="ro">
                <a:solidFill>
                  <a:schemeClr val="dk2"/>
                </a:solidFill>
              </a:rPr>
              <a:t>n</a:t>
            </a:r>
            <a:r>
              <a:rPr lang="ro">
                <a:solidFill>
                  <a:schemeClr val="dk2"/>
                </a:solidFill>
              </a:rPr>
              <a:t>}</a:t>
            </a:r>
            <a:endParaRPr>
              <a:solidFill>
                <a:schemeClr val="dk2"/>
              </a:solidFill>
            </a:endParaRPr>
          </a:p>
          <a:p>
            <a:pPr indent="-3111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</a:pPr>
            <a:r>
              <a:rPr lang="ro">
                <a:solidFill>
                  <a:schemeClr val="dk2"/>
                </a:solidFill>
              </a:rPr>
              <a:t>for i = 1,n</a:t>
            </a:r>
            <a:endParaRPr>
              <a:solidFill>
                <a:schemeClr val="dk2"/>
              </a:solidFill>
            </a:endParaRPr>
          </a:p>
          <a:p>
            <a:pPr indent="-311150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○"/>
            </a:pPr>
            <a:r>
              <a:rPr lang="ro" sz="1300">
                <a:solidFill>
                  <a:schemeClr val="dk2"/>
                </a:solidFill>
              </a:rPr>
              <a:t>genereaza </a:t>
            </a:r>
            <a:r>
              <a:rPr b="1" lang="ro" sz="1300">
                <a:solidFill>
                  <a:schemeClr val="accent3"/>
                </a:solidFill>
              </a:rPr>
              <a:t>u</a:t>
            </a:r>
            <a:r>
              <a:rPr lang="ro" sz="1300">
                <a:solidFill>
                  <a:schemeClr val="dk2"/>
                </a:solidFill>
              </a:rPr>
              <a:t> variabila uniformă pe [0,1]</a:t>
            </a:r>
            <a:endParaRPr sz="1300">
              <a:solidFill>
                <a:schemeClr val="dk2"/>
              </a:solidFill>
            </a:endParaRPr>
          </a:p>
          <a:p>
            <a:pPr indent="-311150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○"/>
            </a:pPr>
            <a:r>
              <a:rPr lang="ro" sz="1300">
                <a:solidFill>
                  <a:schemeClr val="dk2"/>
                </a:solidFill>
              </a:rPr>
              <a:t>daca </a:t>
            </a:r>
            <a:r>
              <a:rPr b="1" lang="ro" sz="1300">
                <a:solidFill>
                  <a:schemeClr val="accent3"/>
                </a:solidFill>
              </a:rPr>
              <a:t>u&lt;pc</a:t>
            </a:r>
            <a:r>
              <a:rPr lang="ro" sz="1300">
                <a:solidFill>
                  <a:schemeClr val="dk2"/>
                </a:solidFill>
              </a:rPr>
              <a:t> atunci </a:t>
            </a:r>
            <a:r>
              <a:rPr b="1" lang="ro" sz="1300" u="sng">
                <a:solidFill>
                  <a:schemeClr val="dk1"/>
                </a:solidFill>
              </a:rPr>
              <a:t>marcheaza </a:t>
            </a:r>
            <a:r>
              <a:rPr lang="ro" sz="1300">
                <a:solidFill>
                  <a:schemeClr val="dk2"/>
                </a:solidFill>
              </a:rPr>
              <a:t>(va participa la incrucisare)</a:t>
            </a:r>
            <a:endParaRPr sz="1300">
              <a:solidFill>
                <a:schemeClr val="dk2"/>
              </a:solidFill>
            </a:endParaRPr>
          </a:p>
          <a:p>
            <a:pPr indent="-3111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</a:pPr>
            <a:r>
              <a:rPr lang="ro">
                <a:solidFill>
                  <a:schemeClr val="lt1"/>
                </a:solidFill>
              </a:rPr>
              <a:t>formeaza perechi disjuncte de cromozomi marcați și</a:t>
            </a:r>
            <a:endParaRPr>
              <a:solidFill>
                <a:schemeClr val="lt1"/>
              </a:solidFill>
            </a:endParaRPr>
          </a:p>
          <a:p>
            <a:pPr indent="-3111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</a:pPr>
            <a:r>
              <a:rPr lang="ro">
                <a:solidFill>
                  <a:schemeClr val="lt1"/>
                </a:solidFill>
              </a:rPr>
              <a:t>aplică pentru fiecare pereche operatorul de încrucișare;</a:t>
            </a:r>
            <a:endParaRPr>
              <a:solidFill>
                <a:schemeClr val="lt1"/>
              </a:solidFill>
            </a:endParaRPr>
          </a:p>
          <a:p>
            <a:pPr indent="-3111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</a:pPr>
            <a:r>
              <a:rPr lang="ro">
                <a:solidFill>
                  <a:schemeClr val="lt1"/>
                </a:solidFill>
              </a:rPr>
              <a:t>descendeții rezultați înlocuiesc părinții în populație</a:t>
            </a:r>
            <a:endParaRPr>
              <a:solidFill>
                <a:schemeClr val="lt1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417" name="Google Shape;417;g119db7e6866_0_3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08725" y="508250"/>
            <a:ext cx="3935275" cy="144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119db7e6866_0_33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ro" sz="2040">
                <a:solidFill>
                  <a:schemeClr val="dk1"/>
                </a:solidFill>
              </a:rPr>
              <a:t>Încrucișarea</a:t>
            </a:r>
            <a:endParaRPr sz="2040">
              <a:solidFill>
                <a:schemeClr val="dk1"/>
              </a:solidFill>
            </a:endParaRPr>
          </a:p>
        </p:txBody>
      </p:sp>
      <p:sp>
        <p:nvSpPr>
          <p:cNvPr id="423" name="Google Shape;423;g119db7e6866_0_333"/>
          <p:cNvSpPr txBox="1"/>
          <p:nvPr>
            <p:ph idx="1" type="body"/>
          </p:nvPr>
        </p:nvSpPr>
        <p:spPr>
          <a:xfrm>
            <a:off x="729450" y="1789050"/>
            <a:ext cx="6585000" cy="32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>
                <a:solidFill>
                  <a:schemeClr val="dk2"/>
                </a:solidFill>
              </a:rPr>
              <a:t>Cu un punct de tăietură (de rupere)</a:t>
            </a:r>
            <a:endParaRPr b="1">
              <a:solidFill>
                <a:schemeClr val="dk2"/>
              </a:solidFill>
            </a:endParaRPr>
          </a:p>
          <a:p>
            <a:pPr indent="45720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>
                <a:solidFill>
                  <a:schemeClr val="dk2"/>
                </a:solidFill>
              </a:rPr>
              <a:t>Un cromozom participă la încrucișare cu o probabilitate fixată pc (probabilitate de încrucișare – dată de intrare) </a:t>
            </a:r>
            <a:endParaRPr b="1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 u="sng">
                <a:solidFill>
                  <a:schemeClr val="dk2"/>
                </a:solidFill>
              </a:rPr>
              <a:t>Etapa de încrucișare: </a:t>
            </a:r>
            <a:endParaRPr b="1">
              <a:solidFill>
                <a:schemeClr val="dk2"/>
              </a:solidFill>
            </a:endParaRPr>
          </a:p>
          <a:p>
            <a:pPr indent="-31115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</a:pPr>
            <a:r>
              <a:rPr lang="ro">
                <a:solidFill>
                  <a:schemeClr val="dk2"/>
                </a:solidFill>
              </a:rPr>
              <a:t>Notăm P</a:t>
            </a:r>
            <a:r>
              <a:rPr baseline="30000" lang="ro">
                <a:solidFill>
                  <a:schemeClr val="dk2"/>
                </a:solidFill>
              </a:rPr>
              <a:t>1</a:t>
            </a:r>
            <a:r>
              <a:rPr lang="ro">
                <a:solidFill>
                  <a:schemeClr val="dk2"/>
                </a:solidFill>
              </a:rPr>
              <a:t>(t)={X</a:t>
            </a:r>
            <a:r>
              <a:rPr baseline="-25000" lang="ro">
                <a:solidFill>
                  <a:schemeClr val="dk2"/>
                </a:solidFill>
              </a:rPr>
              <a:t>1</a:t>
            </a:r>
            <a:r>
              <a:rPr lang="ro">
                <a:solidFill>
                  <a:schemeClr val="dk2"/>
                </a:solidFill>
              </a:rPr>
              <a:t>,X</a:t>
            </a:r>
            <a:r>
              <a:rPr baseline="-25000" lang="ro">
                <a:solidFill>
                  <a:schemeClr val="dk2"/>
                </a:solidFill>
              </a:rPr>
              <a:t>2</a:t>
            </a:r>
            <a:r>
              <a:rPr lang="ro">
                <a:solidFill>
                  <a:schemeClr val="dk2"/>
                </a:solidFill>
              </a:rPr>
              <a:t>,...,X</a:t>
            </a:r>
            <a:r>
              <a:rPr baseline="-25000" lang="ro">
                <a:solidFill>
                  <a:schemeClr val="dk2"/>
                </a:solidFill>
              </a:rPr>
              <a:t>n</a:t>
            </a:r>
            <a:r>
              <a:rPr lang="ro">
                <a:solidFill>
                  <a:schemeClr val="dk2"/>
                </a:solidFill>
              </a:rPr>
              <a:t>}</a:t>
            </a:r>
            <a:endParaRPr>
              <a:solidFill>
                <a:schemeClr val="dk2"/>
              </a:solidFill>
            </a:endParaRPr>
          </a:p>
          <a:p>
            <a:pPr indent="-3111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</a:pPr>
            <a:r>
              <a:rPr lang="ro">
                <a:solidFill>
                  <a:schemeClr val="dk2"/>
                </a:solidFill>
              </a:rPr>
              <a:t>for i = 1,n</a:t>
            </a:r>
            <a:endParaRPr>
              <a:solidFill>
                <a:schemeClr val="dk2"/>
              </a:solidFill>
            </a:endParaRPr>
          </a:p>
          <a:p>
            <a:pPr indent="-311150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○"/>
            </a:pPr>
            <a:r>
              <a:rPr lang="ro" sz="1300">
                <a:solidFill>
                  <a:schemeClr val="dk2"/>
                </a:solidFill>
              </a:rPr>
              <a:t>genereaza </a:t>
            </a:r>
            <a:r>
              <a:rPr b="1" lang="ro" sz="1300">
                <a:solidFill>
                  <a:schemeClr val="accent3"/>
                </a:solidFill>
              </a:rPr>
              <a:t>u</a:t>
            </a:r>
            <a:r>
              <a:rPr lang="ro" sz="1300">
                <a:solidFill>
                  <a:schemeClr val="dk2"/>
                </a:solidFill>
              </a:rPr>
              <a:t> variabila uniformă pe [0,1]</a:t>
            </a:r>
            <a:endParaRPr sz="1300">
              <a:solidFill>
                <a:schemeClr val="dk2"/>
              </a:solidFill>
            </a:endParaRPr>
          </a:p>
          <a:p>
            <a:pPr indent="-311150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○"/>
            </a:pPr>
            <a:r>
              <a:rPr lang="ro" sz="1300">
                <a:solidFill>
                  <a:schemeClr val="dk2"/>
                </a:solidFill>
              </a:rPr>
              <a:t>daca </a:t>
            </a:r>
            <a:r>
              <a:rPr b="1" lang="ro" sz="1300">
                <a:solidFill>
                  <a:schemeClr val="accent3"/>
                </a:solidFill>
              </a:rPr>
              <a:t>u&lt;pc</a:t>
            </a:r>
            <a:r>
              <a:rPr lang="ro" sz="1300">
                <a:solidFill>
                  <a:schemeClr val="dk2"/>
                </a:solidFill>
              </a:rPr>
              <a:t> atunci </a:t>
            </a:r>
            <a:r>
              <a:rPr b="1" lang="ro" sz="1300" u="sng">
                <a:solidFill>
                  <a:schemeClr val="dk1"/>
                </a:solidFill>
              </a:rPr>
              <a:t>marcheaza </a:t>
            </a:r>
            <a:r>
              <a:rPr lang="ro" sz="1300">
                <a:solidFill>
                  <a:schemeClr val="dk2"/>
                </a:solidFill>
              </a:rPr>
              <a:t>(va participa la incrucisare)</a:t>
            </a:r>
            <a:endParaRPr sz="1300">
              <a:solidFill>
                <a:schemeClr val="dk2"/>
              </a:solidFill>
            </a:endParaRPr>
          </a:p>
          <a:p>
            <a:pPr indent="-3111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</a:pPr>
            <a:r>
              <a:rPr lang="ro">
                <a:solidFill>
                  <a:schemeClr val="dk2"/>
                </a:solidFill>
              </a:rPr>
              <a:t>formeaza perechi disjuncte de cromozomi marcați și</a:t>
            </a:r>
            <a:endParaRPr>
              <a:solidFill>
                <a:schemeClr val="dk2"/>
              </a:solidFill>
            </a:endParaRPr>
          </a:p>
          <a:p>
            <a:pPr indent="-3111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</a:pPr>
            <a:r>
              <a:rPr lang="ro">
                <a:solidFill>
                  <a:schemeClr val="dk2"/>
                </a:solidFill>
              </a:rPr>
              <a:t>aplică pentru fiecare pereche operatorul de încrucișare;</a:t>
            </a:r>
            <a:endParaRPr>
              <a:solidFill>
                <a:schemeClr val="dk2"/>
              </a:solidFill>
            </a:endParaRPr>
          </a:p>
          <a:p>
            <a:pPr indent="-3111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</a:pPr>
            <a:r>
              <a:rPr lang="ro">
                <a:solidFill>
                  <a:schemeClr val="lt1"/>
                </a:solidFill>
              </a:rPr>
              <a:t>descendeții rezultați înlocuiesc părinții în populație</a:t>
            </a:r>
            <a:endParaRPr>
              <a:solidFill>
                <a:schemeClr val="lt1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424" name="Google Shape;424;g119db7e6866_0_3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08725" y="508250"/>
            <a:ext cx="3935275" cy="144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119db7e6866_0_34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ro" sz="2040">
                <a:solidFill>
                  <a:schemeClr val="dk1"/>
                </a:solidFill>
              </a:rPr>
              <a:t>Încrucișarea</a:t>
            </a:r>
            <a:endParaRPr sz="2040">
              <a:solidFill>
                <a:schemeClr val="dk1"/>
              </a:solidFill>
            </a:endParaRPr>
          </a:p>
        </p:txBody>
      </p:sp>
      <p:sp>
        <p:nvSpPr>
          <p:cNvPr id="430" name="Google Shape;430;g119db7e6866_0_345"/>
          <p:cNvSpPr txBox="1"/>
          <p:nvPr>
            <p:ph idx="1" type="body"/>
          </p:nvPr>
        </p:nvSpPr>
        <p:spPr>
          <a:xfrm>
            <a:off x="729450" y="1789050"/>
            <a:ext cx="6585000" cy="32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>
                <a:solidFill>
                  <a:schemeClr val="dk2"/>
                </a:solidFill>
              </a:rPr>
              <a:t>Cu un punct de tăietură (de rupere)</a:t>
            </a:r>
            <a:endParaRPr b="1">
              <a:solidFill>
                <a:schemeClr val="dk2"/>
              </a:solidFill>
            </a:endParaRPr>
          </a:p>
          <a:p>
            <a:pPr indent="45720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>
                <a:solidFill>
                  <a:schemeClr val="dk2"/>
                </a:solidFill>
              </a:rPr>
              <a:t>Un cromozom participă la încrucișare cu o probabilitate fixată pc (probabilitate de încrucișare – dată de intrare) </a:t>
            </a:r>
            <a:endParaRPr b="1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 u="sng">
                <a:solidFill>
                  <a:schemeClr val="dk2"/>
                </a:solidFill>
              </a:rPr>
              <a:t>Etapa de încrucișare: </a:t>
            </a:r>
            <a:endParaRPr b="1">
              <a:solidFill>
                <a:schemeClr val="dk2"/>
              </a:solidFill>
            </a:endParaRPr>
          </a:p>
          <a:p>
            <a:pPr indent="-31115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</a:pPr>
            <a:r>
              <a:rPr lang="ro">
                <a:solidFill>
                  <a:schemeClr val="dk2"/>
                </a:solidFill>
              </a:rPr>
              <a:t>Notăm P</a:t>
            </a:r>
            <a:r>
              <a:rPr baseline="30000" lang="ro">
                <a:solidFill>
                  <a:schemeClr val="dk2"/>
                </a:solidFill>
              </a:rPr>
              <a:t>1</a:t>
            </a:r>
            <a:r>
              <a:rPr lang="ro">
                <a:solidFill>
                  <a:schemeClr val="dk2"/>
                </a:solidFill>
              </a:rPr>
              <a:t>(t)={X</a:t>
            </a:r>
            <a:r>
              <a:rPr baseline="-25000" lang="ro">
                <a:solidFill>
                  <a:schemeClr val="dk2"/>
                </a:solidFill>
              </a:rPr>
              <a:t>1</a:t>
            </a:r>
            <a:r>
              <a:rPr lang="ro">
                <a:solidFill>
                  <a:schemeClr val="dk2"/>
                </a:solidFill>
              </a:rPr>
              <a:t>,X</a:t>
            </a:r>
            <a:r>
              <a:rPr baseline="-25000" lang="ro">
                <a:solidFill>
                  <a:schemeClr val="dk2"/>
                </a:solidFill>
              </a:rPr>
              <a:t>2</a:t>
            </a:r>
            <a:r>
              <a:rPr lang="ro">
                <a:solidFill>
                  <a:schemeClr val="dk2"/>
                </a:solidFill>
              </a:rPr>
              <a:t>,...,X</a:t>
            </a:r>
            <a:r>
              <a:rPr baseline="-25000" lang="ro">
                <a:solidFill>
                  <a:schemeClr val="dk2"/>
                </a:solidFill>
              </a:rPr>
              <a:t>n</a:t>
            </a:r>
            <a:r>
              <a:rPr lang="ro">
                <a:solidFill>
                  <a:schemeClr val="dk2"/>
                </a:solidFill>
              </a:rPr>
              <a:t>}</a:t>
            </a:r>
            <a:endParaRPr>
              <a:solidFill>
                <a:schemeClr val="dk2"/>
              </a:solidFill>
            </a:endParaRPr>
          </a:p>
          <a:p>
            <a:pPr indent="-3111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</a:pPr>
            <a:r>
              <a:rPr lang="ro">
                <a:solidFill>
                  <a:schemeClr val="dk2"/>
                </a:solidFill>
              </a:rPr>
              <a:t>for i = 1,n</a:t>
            </a:r>
            <a:endParaRPr>
              <a:solidFill>
                <a:schemeClr val="dk2"/>
              </a:solidFill>
            </a:endParaRPr>
          </a:p>
          <a:p>
            <a:pPr indent="-311150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○"/>
            </a:pPr>
            <a:r>
              <a:rPr lang="ro" sz="1300">
                <a:solidFill>
                  <a:schemeClr val="dk2"/>
                </a:solidFill>
              </a:rPr>
              <a:t>genereaza </a:t>
            </a:r>
            <a:r>
              <a:rPr b="1" lang="ro" sz="1300">
                <a:solidFill>
                  <a:schemeClr val="accent3"/>
                </a:solidFill>
              </a:rPr>
              <a:t>u</a:t>
            </a:r>
            <a:r>
              <a:rPr lang="ro" sz="1300">
                <a:solidFill>
                  <a:schemeClr val="dk2"/>
                </a:solidFill>
              </a:rPr>
              <a:t> variabila uniformă pe [0,1]</a:t>
            </a:r>
            <a:endParaRPr sz="1300">
              <a:solidFill>
                <a:schemeClr val="dk2"/>
              </a:solidFill>
            </a:endParaRPr>
          </a:p>
          <a:p>
            <a:pPr indent="-311150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○"/>
            </a:pPr>
            <a:r>
              <a:rPr lang="ro" sz="1300">
                <a:solidFill>
                  <a:schemeClr val="dk2"/>
                </a:solidFill>
              </a:rPr>
              <a:t>daca </a:t>
            </a:r>
            <a:r>
              <a:rPr b="1" lang="ro" sz="1300">
                <a:solidFill>
                  <a:schemeClr val="accent3"/>
                </a:solidFill>
              </a:rPr>
              <a:t>u&lt;pc</a:t>
            </a:r>
            <a:r>
              <a:rPr lang="ro" sz="1300">
                <a:solidFill>
                  <a:schemeClr val="dk2"/>
                </a:solidFill>
              </a:rPr>
              <a:t> atunci </a:t>
            </a:r>
            <a:r>
              <a:rPr b="1" lang="ro" sz="1300" u="sng">
                <a:solidFill>
                  <a:schemeClr val="dk1"/>
                </a:solidFill>
              </a:rPr>
              <a:t>marcheaza </a:t>
            </a:r>
            <a:r>
              <a:rPr lang="ro" sz="1300">
                <a:solidFill>
                  <a:schemeClr val="dk2"/>
                </a:solidFill>
              </a:rPr>
              <a:t>(va participa la incrucisare)</a:t>
            </a:r>
            <a:endParaRPr sz="1300">
              <a:solidFill>
                <a:schemeClr val="dk2"/>
              </a:solidFill>
            </a:endParaRPr>
          </a:p>
          <a:p>
            <a:pPr indent="-3111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</a:pPr>
            <a:r>
              <a:rPr lang="ro">
                <a:solidFill>
                  <a:schemeClr val="dk2"/>
                </a:solidFill>
              </a:rPr>
              <a:t>formeaza perechi disjuncte de cromozomi marcați și</a:t>
            </a:r>
            <a:endParaRPr>
              <a:solidFill>
                <a:schemeClr val="dk2"/>
              </a:solidFill>
            </a:endParaRPr>
          </a:p>
          <a:p>
            <a:pPr indent="-3111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</a:pPr>
            <a:r>
              <a:rPr lang="ro">
                <a:solidFill>
                  <a:schemeClr val="dk2"/>
                </a:solidFill>
              </a:rPr>
              <a:t>aplică pentru fiecare pereche operatorul de încrucișare;</a:t>
            </a:r>
            <a:endParaRPr>
              <a:solidFill>
                <a:schemeClr val="dk2"/>
              </a:solidFill>
            </a:endParaRPr>
          </a:p>
          <a:p>
            <a:pPr indent="-3111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Char char="●"/>
            </a:pPr>
            <a:r>
              <a:rPr lang="ro">
                <a:solidFill>
                  <a:schemeClr val="accent3"/>
                </a:solidFill>
              </a:rPr>
              <a:t>descendeții rezultați înlocuiesc părinții în populație</a:t>
            </a:r>
            <a:endParaRPr>
              <a:solidFill>
                <a:schemeClr val="accent3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431" name="Google Shape;431;g119db7e6866_0_3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08725" y="508250"/>
            <a:ext cx="3935275" cy="144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119db7e6866_0_35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ro" sz="2040">
                <a:solidFill>
                  <a:schemeClr val="dk1"/>
                </a:solidFill>
              </a:rPr>
              <a:t>Mutația</a:t>
            </a:r>
            <a:endParaRPr sz="2040">
              <a:solidFill>
                <a:schemeClr val="dk1"/>
              </a:solidFill>
            </a:endParaRPr>
          </a:p>
        </p:txBody>
      </p:sp>
      <p:sp>
        <p:nvSpPr>
          <p:cNvPr id="437" name="Google Shape;437;g119db7e6866_0_351"/>
          <p:cNvSpPr txBox="1"/>
          <p:nvPr>
            <p:ph idx="1" type="body"/>
          </p:nvPr>
        </p:nvSpPr>
        <p:spPr>
          <a:xfrm>
            <a:off x="729450" y="1779750"/>
            <a:ext cx="6585000" cy="32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schimbarea valorilor unor gene din cromozom  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asigură diversitatea populației 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rPr b="1" lang="ro"/>
              <a:t> probabilitatea de mutație pm – dată de intrare </a:t>
            </a:r>
            <a:endParaRPr b="1"/>
          </a:p>
        </p:txBody>
      </p:sp>
      <p:pic>
        <p:nvPicPr>
          <p:cNvPr id="438" name="Google Shape;438;g119db7e6866_0_3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14575" y="464900"/>
            <a:ext cx="1740574" cy="1740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g119db7e6866_0_3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04875" y="464900"/>
            <a:ext cx="1939124" cy="1939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19db7e6866_0_12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Informal talk</a:t>
            </a:r>
            <a:endParaRPr/>
          </a:p>
        </p:txBody>
      </p:sp>
      <p:pic>
        <p:nvPicPr>
          <p:cNvPr id="115" name="Google Shape;115;g119db7e6866_0_120"/>
          <p:cNvPicPr preferRelativeResize="0"/>
          <p:nvPr/>
        </p:nvPicPr>
        <p:blipFill rotWithShape="1">
          <a:blip r:embed="rId3">
            <a:alphaModFix/>
          </a:blip>
          <a:srcRect b="23692" l="0" r="0" t="0"/>
          <a:stretch/>
        </p:blipFill>
        <p:spPr>
          <a:xfrm>
            <a:off x="6925300" y="513100"/>
            <a:ext cx="2247900" cy="191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g119db7e6866_0_120"/>
          <p:cNvPicPr preferRelativeResize="0"/>
          <p:nvPr/>
        </p:nvPicPr>
        <p:blipFill rotWithShape="1">
          <a:blip r:embed="rId4">
            <a:alphaModFix/>
          </a:blip>
          <a:srcRect b="7070" l="0" r="0" t="0"/>
          <a:stretch/>
        </p:blipFill>
        <p:spPr>
          <a:xfrm>
            <a:off x="152400" y="2006250"/>
            <a:ext cx="3433901" cy="2773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g119db7e6866_0_1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19700" y="2006250"/>
            <a:ext cx="2773850" cy="277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119db7e6866_0_36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ro" sz="2040">
                <a:solidFill>
                  <a:schemeClr val="dk1"/>
                </a:solidFill>
              </a:rPr>
              <a:t>Mutația</a:t>
            </a:r>
            <a:endParaRPr sz="2040">
              <a:solidFill>
                <a:schemeClr val="dk1"/>
              </a:solidFill>
            </a:endParaRPr>
          </a:p>
        </p:txBody>
      </p:sp>
      <p:sp>
        <p:nvSpPr>
          <p:cNvPr id="445" name="Google Shape;445;g119db7e6866_0_361"/>
          <p:cNvSpPr txBox="1"/>
          <p:nvPr>
            <p:ph idx="1" type="body"/>
          </p:nvPr>
        </p:nvSpPr>
        <p:spPr>
          <a:xfrm>
            <a:off x="729450" y="1779750"/>
            <a:ext cx="6585000" cy="32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>
                <a:solidFill>
                  <a:schemeClr val="dk2"/>
                </a:solidFill>
              </a:rPr>
              <a:t>Etapa de mutație - </a:t>
            </a:r>
            <a:r>
              <a:rPr b="1" lang="ro">
                <a:solidFill>
                  <a:schemeClr val="accent3"/>
                </a:solidFill>
              </a:rPr>
              <a:t>Varianta 1</a:t>
            </a:r>
            <a:r>
              <a:rPr b="1" lang="ro">
                <a:solidFill>
                  <a:schemeClr val="dk2"/>
                </a:solidFill>
              </a:rPr>
              <a:t> (mutație rară):  </a:t>
            </a:r>
            <a:endParaRPr b="1">
              <a:solidFill>
                <a:schemeClr val="dk2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b="1" lang="ro"/>
              <a:t>Notăm P</a:t>
            </a:r>
            <a:r>
              <a:rPr b="1" baseline="30000" lang="ro"/>
              <a:t>2</a:t>
            </a:r>
            <a:r>
              <a:rPr b="1" lang="ro"/>
              <a:t>(t) = {X</a:t>
            </a:r>
            <a:r>
              <a:rPr b="1" baseline="-25000" lang="ro"/>
              <a:t>1</a:t>
            </a:r>
            <a:r>
              <a:rPr b="1" lang="ro"/>
              <a:t>,…, X</a:t>
            </a:r>
            <a:r>
              <a:rPr b="1" baseline="-25000" lang="ro"/>
              <a:t>n</a:t>
            </a:r>
            <a:r>
              <a:rPr b="1" lang="ro"/>
              <a:t>} populația obținută după încrucișare</a:t>
            </a:r>
            <a:endParaRPr b="1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ro"/>
              <a:t>for i = 1,n</a:t>
            </a:r>
            <a:endParaRPr b="1"/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b="1" lang="ro" sz="1300"/>
              <a:t>genereaza </a:t>
            </a:r>
            <a:r>
              <a:rPr b="1" lang="ro" sz="1300">
                <a:solidFill>
                  <a:schemeClr val="accent3"/>
                </a:solidFill>
              </a:rPr>
              <a:t>u</a:t>
            </a:r>
            <a:r>
              <a:rPr b="1" lang="ro" sz="1300"/>
              <a:t> variabila uniformă pe [0,1)</a:t>
            </a:r>
            <a:endParaRPr b="1" sz="1300"/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b="1" lang="ro" sz="1300"/>
              <a:t>daca </a:t>
            </a:r>
            <a:r>
              <a:rPr b="1" lang="ro" sz="1300">
                <a:solidFill>
                  <a:schemeClr val="accent3"/>
                </a:solidFill>
              </a:rPr>
              <a:t>u&lt;pm</a:t>
            </a:r>
            <a:r>
              <a:rPr b="1" lang="ro" sz="1300"/>
              <a:t> atunci </a:t>
            </a:r>
            <a:r>
              <a:rPr b="1" lang="ro" sz="1300">
                <a:solidFill>
                  <a:schemeClr val="dk1"/>
                </a:solidFill>
              </a:rPr>
              <a:t>generează o poziție aleatoare</a:t>
            </a:r>
            <a:r>
              <a:rPr b="1" lang="ro" sz="1300"/>
              <a:t> </a:t>
            </a:r>
            <a:r>
              <a:rPr b="1" lang="ro" sz="1300">
                <a:solidFill>
                  <a:schemeClr val="accent3"/>
                </a:solidFill>
              </a:rPr>
              <a:t>p </a:t>
            </a:r>
            <a:r>
              <a:rPr b="1" lang="ro" sz="1300"/>
              <a:t>și</a:t>
            </a:r>
            <a:endParaRPr b="1" sz="1300"/>
          </a:p>
          <a:p>
            <a:pPr indent="-3111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</a:pPr>
            <a:r>
              <a:rPr b="1" lang="ro" sz="1300"/>
              <a:t>trece gena p din cromozomul X</a:t>
            </a:r>
            <a:r>
              <a:rPr b="1" baseline="-25000" lang="ro" sz="1300"/>
              <a:t>i</a:t>
            </a:r>
            <a:r>
              <a:rPr b="1" lang="ro" sz="1300"/>
              <a:t> la complement 0↔1</a:t>
            </a:r>
            <a:endParaRPr b="1" sz="13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 b="1"/>
          </a:p>
        </p:txBody>
      </p:sp>
      <p:pic>
        <p:nvPicPr>
          <p:cNvPr id="446" name="Google Shape;446;g119db7e6866_0_3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14575" y="464900"/>
            <a:ext cx="1740574" cy="1740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" name="Google Shape;447;g119db7e6866_0_36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04875" y="464900"/>
            <a:ext cx="1939124" cy="1939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119db7e6866_0_37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ro" sz="2040">
                <a:solidFill>
                  <a:schemeClr val="dk1"/>
                </a:solidFill>
              </a:rPr>
              <a:t>Mutația</a:t>
            </a:r>
            <a:endParaRPr sz="2040">
              <a:solidFill>
                <a:schemeClr val="dk1"/>
              </a:solidFill>
            </a:endParaRPr>
          </a:p>
        </p:txBody>
      </p:sp>
      <p:sp>
        <p:nvSpPr>
          <p:cNvPr id="453" name="Google Shape;453;g119db7e6866_0_371"/>
          <p:cNvSpPr txBox="1"/>
          <p:nvPr>
            <p:ph idx="1" type="body"/>
          </p:nvPr>
        </p:nvSpPr>
        <p:spPr>
          <a:xfrm>
            <a:off x="729450" y="1779750"/>
            <a:ext cx="6585000" cy="32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>
                <a:solidFill>
                  <a:schemeClr val="dk2"/>
                </a:solidFill>
              </a:rPr>
              <a:t>Etapa de mutație - </a:t>
            </a:r>
            <a:r>
              <a:rPr b="1" lang="ro">
                <a:solidFill>
                  <a:schemeClr val="accent3"/>
                </a:solidFill>
              </a:rPr>
              <a:t>Varianta 2</a:t>
            </a:r>
            <a:r>
              <a:rPr b="1" lang="ro">
                <a:solidFill>
                  <a:schemeClr val="dk2"/>
                </a:solidFill>
              </a:rPr>
              <a:t> :  </a:t>
            </a:r>
            <a:endParaRPr b="1">
              <a:solidFill>
                <a:schemeClr val="dk2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b="1" lang="ro"/>
              <a:t>Notăm P</a:t>
            </a:r>
            <a:r>
              <a:rPr b="1" baseline="30000" lang="ro"/>
              <a:t>2</a:t>
            </a:r>
            <a:r>
              <a:rPr b="1" lang="ro"/>
              <a:t>(t) = {X</a:t>
            </a:r>
            <a:r>
              <a:rPr b="1" baseline="-25000" lang="ro"/>
              <a:t>1</a:t>
            </a:r>
            <a:r>
              <a:rPr b="1" lang="ro"/>
              <a:t>,…, X</a:t>
            </a:r>
            <a:r>
              <a:rPr b="1" baseline="-25000" lang="ro"/>
              <a:t>n</a:t>
            </a:r>
            <a:r>
              <a:rPr b="1" lang="ro"/>
              <a:t>} populația obținută după încrucișare</a:t>
            </a:r>
            <a:endParaRPr b="1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ro"/>
              <a:t>for i = 1,n</a:t>
            </a:r>
            <a:endParaRPr b="1"/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b="1" lang="ro" sz="1300"/>
              <a:t>for j = 1,len(X</a:t>
            </a:r>
            <a:r>
              <a:rPr b="1" baseline="-25000" lang="ro" sz="1300"/>
              <a:t>i</a:t>
            </a:r>
            <a:r>
              <a:rPr b="1" lang="ro" sz="1300"/>
              <a:t>)</a:t>
            </a:r>
            <a:endParaRPr b="1" sz="1300"/>
          </a:p>
          <a:p>
            <a:pPr indent="-3111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</a:pPr>
            <a:r>
              <a:rPr b="1" lang="ro" sz="1300"/>
              <a:t>genereaza </a:t>
            </a:r>
            <a:r>
              <a:rPr b="1" lang="ro" sz="1300">
                <a:solidFill>
                  <a:schemeClr val="accent3"/>
                </a:solidFill>
              </a:rPr>
              <a:t>u</a:t>
            </a:r>
            <a:r>
              <a:rPr b="1" lang="ro" sz="1300"/>
              <a:t> variabila uniformă pe [0,1)</a:t>
            </a:r>
            <a:endParaRPr b="1" sz="1300"/>
          </a:p>
          <a:p>
            <a:pPr indent="-3111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</a:pPr>
            <a:r>
              <a:rPr b="1" lang="ro" sz="1300"/>
              <a:t>daca </a:t>
            </a:r>
            <a:r>
              <a:rPr b="1" lang="ro" sz="1300">
                <a:solidFill>
                  <a:schemeClr val="accent3"/>
                </a:solidFill>
              </a:rPr>
              <a:t>u&lt;pm</a:t>
            </a:r>
            <a:r>
              <a:rPr b="1" lang="ro" sz="1300"/>
              <a:t> atunci </a:t>
            </a:r>
            <a:endParaRPr b="1" sz="1300">
              <a:solidFill>
                <a:schemeClr val="dk1"/>
              </a:solidFill>
            </a:endParaRPr>
          </a:p>
          <a:p>
            <a:pPr indent="-31115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ro" sz="1300"/>
              <a:t>trece gena </a:t>
            </a:r>
            <a:r>
              <a:rPr b="1" lang="ro" sz="1300">
                <a:solidFill>
                  <a:schemeClr val="accent3"/>
                </a:solidFill>
              </a:rPr>
              <a:t>j </a:t>
            </a:r>
            <a:r>
              <a:rPr b="1" lang="ro" sz="1300"/>
              <a:t>din cromozomul X</a:t>
            </a:r>
            <a:r>
              <a:rPr b="1" baseline="-25000" lang="ro" sz="1300"/>
              <a:t>i</a:t>
            </a:r>
            <a:r>
              <a:rPr b="1" lang="ro" sz="1300"/>
              <a:t> la complement 0↔1</a:t>
            </a:r>
            <a:endParaRPr b="1" sz="13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 b="1"/>
          </a:p>
        </p:txBody>
      </p:sp>
      <p:pic>
        <p:nvPicPr>
          <p:cNvPr id="454" name="Google Shape;454;g119db7e6866_0_3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14575" y="464900"/>
            <a:ext cx="1740574" cy="1740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55" name="Google Shape;455;g119db7e6866_0_37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04875" y="464900"/>
            <a:ext cx="1939124" cy="1939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119db7e6866_0_38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 u="sng">
                <a:solidFill>
                  <a:schemeClr val="hlink"/>
                </a:solidFill>
                <a:hlinkClick r:id="rId3"/>
              </a:rPr>
              <a:t>Alte exemple</a:t>
            </a:r>
            <a:endParaRPr/>
          </a:p>
        </p:txBody>
      </p:sp>
      <p:pic>
        <p:nvPicPr>
          <p:cNvPr id="461" name="Google Shape;461;g119db7e6866_0_38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2400" y="2006250"/>
            <a:ext cx="2098724" cy="2984852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g119db7e6866_0_38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003724" y="2584375"/>
            <a:ext cx="4278622" cy="2406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11d7d4648b5_1_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Next Time</a:t>
            </a:r>
            <a:endParaRPr/>
          </a:p>
        </p:txBody>
      </p:sp>
      <p:pic>
        <p:nvPicPr>
          <p:cNvPr id="468" name="Google Shape;468;g11d7d4648b5_1_0"/>
          <p:cNvPicPr preferRelativeResize="0"/>
          <p:nvPr/>
        </p:nvPicPr>
        <p:blipFill rotWithShape="1">
          <a:blip r:embed="rId3">
            <a:alphaModFix/>
          </a:blip>
          <a:srcRect b="9608" l="0" r="0" t="0"/>
          <a:stretch/>
        </p:blipFill>
        <p:spPr>
          <a:xfrm>
            <a:off x="849900" y="1853850"/>
            <a:ext cx="4943816" cy="3289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19db7e6866_0_1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Exemplu ilustrativ (scop didactic)</a:t>
            </a:r>
            <a:endParaRPr/>
          </a:p>
        </p:txBody>
      </p:sp>
      <p:pic>
        <p:nvPicPr>
          <p:cNvPr id="123" name="Google Shape;123;g119db7e6866_0_10"/>
          <p:cNvPicPr preferRelativeResize="0"/>
          <p:nvPr/>
        </p:nvPicPr>
        <p:blipFill rotWithShape="1">
          <a:blip r:embed="rId3">
            <a:alphaModFix/>
          </a:blip>
          <a:srcRect b="23692" l="0" r="0" t="0"/>
          <a:stretch/>
        </p:blipFill>
        <p:spPr>
          <a:xfrm>
            <a:off x="6925300" y="513100"/>
            <a:ext cx="2247900" cy="191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g119db7e6866_0_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2400" y="2584375"/>
            <a:ext cx="6919924" cy="216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19db7e6866_0_2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Algoritmi Genetici: Noțiuni</a:t>
            </a:r>
            <a:endParaRPr/>
          </a:p>
        </p:txBody>
      </p:sp>
      <p:pic>
        <p:nvPicPr>
          <p:cNvPr id="130" name="Google Shape;130;g119db7e6866_0_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77124" y="553075"/>
            <a:ext cx="1766876" cy="2206631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g119db7e6866_0_20"/>
          <p:cNvSpPr txBox="1"/>
          <p:nvPr/>
        </p:nvSpPr>
        <p:spPr>
          <a:xfrm>
            <a:off x="801350" y="2310850"/>
            <a:ext cx="6382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Cromozom</a:t>
            </a:r>
            <a:r>
              <a:rPr b="0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= mulţime ordonată de elemente (gene) ale căror valoare (alele) determină caracteristicile unui individ </a:t>
            </a:r>
            <a:br>
              <a:rPr b="0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</a:b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graphicFrame>
        <p:nvGraphicFramePr>
          <p:cNvPr id="132" name="Google Shape;132;g119db7e6866_0_20"/>
          <p:cNvGraphicFramePr/>
          <p:nvPr/>
        </p:nvGraphicFramePr>
        <p:xfrm>
          <a:off x="866575" y="29216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{532526CE-94C1-4BD4-AD4C-E0A4F1D9C551}</a:tableStyleId>
              </a:tblPr>
              <a:tblGrid>
                <a:gridCol w="488150"/>
                <a:gridCol w="488150"/>
                <a:gridCol w="488150"/>
                <a:gridCol w="488150"/>
                <a:gridCol w="488150"/>
                <a:gridCol w="488150"/>
                <a:gridCol w="488150"/>
                <a:gridCol w="488150"/>
                <a:gridCol w="488150"/>
                <a:gridCol w="488150"/>
              </a:tblGrid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ro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ro" sz="14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ro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ro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ro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ro" sz="14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ro" sz="14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ro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ro" sz="14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ro" sz="14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19db7e6866_0_3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Algoritmi Genetici: Noțiuni</a:t>
            </a:r>
            <a:endParaRPr/>
          </a:p>
        </p:txBody>
      </p:sp>
      <p:pic>
        <p:nvPicPr>
          <p:cNvPr id="138" name="Google Shape;138;g119db7e6866_0_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77124" y="553075"/>
            <a:ext cx="1766876" cy="2206631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g119db7e6866_0_32"/>
          <p:cNvSpPr txBox="1"/>
          <p:nvPr/>
        </p:nvSpPr>
        <p:spPr>
          <a:xfrm>
            <a:off x="801350" y="2310850"/>
            <a:ext cx="6382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Cromozom</a:t>
            </a:r>
            <a:r>
              <a:rPr b="0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= mulţime ordonată de elemente (gene) ale căror valoare (alele) determină caracteristicile unui individ </a:t>
            </a:r>
            <a:br>
              <a:rPr b="0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</a:b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graphicFrame>
        <p:nvGraphicFramePr>
          <p:cNvPr id="140" name="Google Shape;140;g119db7e6866_0_32"/>
          <p:cNvGraphicFramePr/>
          <p:nvPr/>
        </p:nvGraphicFramePr>
        <p:xfrm>
          <a:off x="866575" y="29216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{532526CE-94C1-4BD4-AD4C-E0A4F1D9C551}</a:tableStyleId>
              </a:tblPr>
              <a:tblGrid>
                <a:gridCol w="488150"/>
                <a:gridCol w="488150"/>
                <a:gridCol w="488150"/>
                <a:gridCol w="488150"/>
                <a:gridCol w="488150"/>
                <a:gridCol w="488150"/>
                <a:gridCol w="488150"/>
                <a:gridCol w="488150"/>
                <a:gridCol w="488150"/>
                <a:gridCol w="488150"/>
              </a:tblGrid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ro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ro" sz="14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ro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ro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ro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ro" sz="14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ro" sz="14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ro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ro" sz="14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ro" sz="14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41" name="Google Shape;141;g119db7e6866_0_32"/>
          <p:cNvSpPr txBox="1"/>
          <p:nvPr/>
        </p:nvSpPr>
        <p:spPr>
          <a:xfrm>
            <a:off x="801350" y="3530050"/>
            <a:ext cx="63828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Populație </a:t>
            </a:r>
            <a:r>
              <a:rPr b="0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= mulţime de indivizi care trăiesc într-un mediu la care trebuie să se adapteze</a:t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br>
              <a:rPr b="0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</a:b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19db7e6866_0_4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Algoritmi Genetici: Noțiuni</a:t>
            </a:r>
            <a:endParaRPr/>
          </a:p>
        </p:txBody>
      </p:sp>
      <p:pic>
        <p:nvPicPr>
          <p:cNvPr id="147" name="Google Shape;147;g119db7e6866_0_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77124" y="553075"/>
            <a:ext cx="1766876" cy="2206631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g119db7e6866_0_40"/>
          <p:cNvSpPr txBox="1"/>
          <p:nvPr/>
        </p:nvSpPr>
        <p:spPr>
          <a:xfrm>
            <a:off x="801350" y="2310850"/>
            <a:ext cx="6382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Cromozom</a:t>
            </a:r>
            <a:r>
              <a:rPr b="0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= mulţime ordonată de elemente (gene) ale căror valoare (alele) determină caracteristicile unui individ </a:t>
            </a:r>
            <a:br>
              <a:rPr b="0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</a:b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graphicFrame>
        <p:nvGraphicFramePr>
          <p:cNvPr id="149" name="Google Shape;149;g119db7e6866_0_40"/>
          <p:cNvGraphicFramePr/>
          <p:nvPr/>
        </p:nvGraphicFramePr>
        <p:xfrm>
          <a:off x="866575" y="29216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{532526CE-94C1-4BD4-AD4C-E0A4F1D9C551}</a:tableStyleId>
              </a:tblPr>
              <a:tblGrid>
                <a:gridCol w="488150"/>
                <a:gridCol w="488150"/>
                <a:gridCol w="488150"/>
                <a:gridCol w="488150"/>
                <a:gridCol w="488150"/>
                <a:gridCol w="488150"/>
                <a:gridCol w="488150"/>
                <a:gridCol w="488150"/>
                <a:gridCol w="488150"/>
                <a:gridCol w="488150"/>
              </a:tblGrid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ro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ro" sz="14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ro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ro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ro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ro" sz="14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ro" sz="14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ro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ro" sz="14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ro" sz="14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50" name="Google Shape;150;g119db7e6866_0_40"/>
          <p:cNvSpPr txBox="1"/>
          <p:nvPr/>
        </p:nvSpPr>
        <p:spPr>
          <a:xfrm>
            <a:off x="801350" y="3530050"/>
            <a:ext cx="63828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Populație </a:t>
            </a:r>
            <a:r>
              <a:rPr b="0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= mulţime de indivizi care trăiesc într-un mediu la care trebuie să se adapteze</a:t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Fitness (adecvare)</a:t>
            </a:r>
            <a:r>
              <a:rPr b="0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= măsură a gradului de adaptare la mediu pentru fiecare individ (funcţie de fitness) </a:t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br>
              <a:rPr b="0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</a:b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